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769" r:id="rId4"/>
  </p:sldMasterIdLst>
  <p:notesMasterIdLst>
    <p:notesMasterId r:id="rId16"/>
  </p:notesMasterIdLst>
  <p:handoutMasterIdLst>
    <p:handoutMasterId r:id="rId17"/>
  </p:handoutMasterIdLst>
  <p:sldIdLst>
    <p:sldId id="848" r:id="rId5"/>
    <p:sldId id="1582" r:id="rId6"/>
    <p:sldId id="994" r:id="rId7"/>
    <p:sldId id="651" r:id="rId8"/>
    <p:sldId id="652" r:id="rId9"/>
    <p:sldId id="639" r:id="rId10"/>
    <p:sldId id="1578" r:id="rId11"/>
    <p:sldId id="646" r:id="rId12"/>
    <p:sldId id="934" r:id="rId13"/>
    <p:sldId id="1579" r:id="rId14"/>
    <p:sldId id="1580" r:id="rId15"/>
  </p:sldIdLst>
  <p:sldSz cx="12193588" cy="6858000"/>
  <p:notesSz cx="6797675" cy="9872663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Vodafone Rg" panose="020B0606080202020204" pitchFamily="34" charset="0"/>
      <p:regular r:id="rId28"/>
      <p:bold r:id="rId29"/>
    </p:embeddedFont>
  </p:embeddedFontLst>
  <p:defaultTextStyle>
    <a:defPPr>
      <a:defRPr lang="en-US"/>
    </a:defPPr>
    <a:lvl1pPr marL="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9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4DFF"/>
    <a:srgbClr val="F5B99F"/>
    <a:srgbClr val="9AC189"/>
    <a:srgbClr val="383A35"/>
    <a:srgbClr val="F6B99F"/>
    <a:srgbClr val="000000"/>
    <a:srgbClr val="5B9CD5"/>
    <a:srgbClr val="751E78"/>
    <a:srgbClr val="EC9800"/>
    <a:srgbClr val="01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23" autoAdjust="0"/>
    <p:restoredTop sz="89834"/>
  </p:normalViewPr>
  <p:slideViewPr>
    <p:cSldViewPr snapToGrid="0">
      <p:cViewPr varScale="1">
        <p:scale>
          <a:sx n="99" d="100"/>
          <a:sy n="99" d="100"/>
        </p:scale>
        <p:origin x="200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25/10/2019</a:t>
            </a:fld>
            <a:endParaRPr lang="en-GB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25/10/2019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61" rtl="0" eaLnBrk="1" latinLnBrk="0" hangingPunct="1">
      <a:defRPr sz="16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609630" algn="l" defTabSz="1219261" rtl="0" eaLnBrk="1" latinLnBrk="0" hangingPunct="1">
      <a:defRPr sz="16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1219261" algn="l" defTabSz="1219261" rtl="0" eaLnBrk="1" latinLnBrk="0" hangingPunct="1">
      <a:defRPr sz="16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828891" algn="l" defTabSz="1219261" rtl="0" eaLnBrk="1" latinLnBrk="0" hangingPunct="1">
      <a:defRPr sz="16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2438522" algn="l" defTabSz="1219261" rtl="0" eaLnBrk="1" latinLnBrk="0" hangingPunct="1">
      <a:defRPr sz="16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68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F527C-4AEA-214A-BB9D-D3E85705500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1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F527C-4AEA-214A-BB9D-D3E85705500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67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81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31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FD9196-B747-C840-B910-EBFFFCF7545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07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51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336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F527C-4AEA-214A-BB9D-D3E8570550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65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309" y="969963"/>
            <a:ext cx="5868164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309" y="3449638"/>
            <a:ext cx="5868164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Picture 10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D3F5315-6012-4210-B944-244AD4C6BB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649" y="5285513"/>
            <a:ext cx="5029855" cy="30017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1988" y="6583680"/>
            <a:ext cx="8250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461" y="6583680"/>
            <a:ext cx="336911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191" y="4926539"/>
            <a:ext cx="1048740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8975"/>
      </p:ext>
    </p:extLst>
  </p:cSld>
  <p:clrMapOvr>
    <a:masterClrMapping/>
  </p:clrMapOvr>
  <p:transition>
    <p:wipe dir="r"/>
  </p:transition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57" y="923926"/>
            <a:ext cx="10974229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357" y="2279968"/>
            <a:ext cx="10974229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616" y="5989256"/>
            <a:ext cx="749971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" y="6201119"/>
            <a:ext cx="2711195" cy="1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CFCA6-CFBD-B141-AD51-819E452F00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616" y="5989256"/>
            <a:ext cx="749971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1F546-87F4-7C46-95B1-28D715FA4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" y="6201119"/>
            <a:ext cx="2711195" cy="1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80178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0" y="2447926"/>
            <a:ext cx="10974229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" y="6201119"/>
            <a:ext cx="2711195" cy="16180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938" y="5916227"/>
            <a:ext cx="749971" cy="73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D2EFA-7F6B-184C-A540-406CC8E16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" y="6201119"/>
            <a:ext cx="2711195" cy="16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6D171-C685-874E-8922-9533C4F041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3938" y="5916227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03198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9904" y="0"/>
            <a:ext cx="4483684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1803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684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47588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21" y="6295332"/>
            <a:ext cx="2693437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1" y="1335088"/>
            <a:ext cx="1093531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72379-2C5F-E74A-9D2A-AC16D0921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21" y="6295332"/>
            <a:ext cx="2693437" cy="1607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4F064C-24B3-A043-B575-1806B2F09BE6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9E234FA-FAD0-B44B-9AB8-CB3D30646B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25200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xt Full Width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24921" y="365125"/>
            <a:ext cx="10935424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24921" y="1335088"/>
            <a:ext cx="1093542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hape 27"/>
          <p:cNvCxnSpPr/>
          <p:nvPr/>
        </p:nvCxnSpPr>
        <p:spPr>
          <a:xfrm>
            <a:off x="411534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164" y="6312025"/>
            <a:ext cx="2711196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10991988" y="6583680"/>
            <a:ext cx="824907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832D968-65BA-43C9-AD29-5A3F48D1B46D}" type="datetime1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607460" y="6583680"/>
            <a:ext cx="3369239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825879" y="6583680"/>
            <a:ext cx="367648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6705"/>
      </p:ext>
    </p:extLst>
  </p:cSld>
  <p:clrMapOvr>
    <a:masterClrMapping/>
  </p:clrMapOvr>
  <p:transition>
    <p:wipe dir="r"/>
  </p:transition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1_Text Two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4921" y="365125"/>
            <a:ext cx="10935424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24922" y="1335088"/>
            <a:ext cx="533269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411534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227460" y="1335088"/>
            <a:ext cx="533269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164" y="6312025"/>
            <a:ext cx="2711196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10991988" y="6583680"/>
            <a:ext cx="824907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832D968-65BA-43C9-AD29-5A3F48D1B46D}" type="datetime1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607460" y="6583680"/>
            <a:ext cx="3369239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825879" y="6583680"/>
            <a:ext cx="367648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76363"/>
      </p:ext>
    </p:extLst>
  </p:cSld>
  <p:clrMapOvr>
    <a:masterClrMapping/>
  </p:clrMapOvr>
  <p:transition>
    <p:fade thruBlk="1"/>
  </p:transition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1" y="1335088"/>
            <a:ext cx="1093531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7233" y="6027416"/>
            <a:ext cx="752999" cy="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33443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80" y="2447926"/>
            <a:ext cx="10974229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" y="6201119"/>
            <a:ext cx="2711195" cy="16180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3938" y="5916227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6427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0261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92167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1" y="1335088"/>
            <a:ext cx="1093531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233" y="6027416"/>
            <a:ext cx="752999" cy="7310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B7C9C6-5CCC-8A4E-A90A-EB22EC12F4ED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000C7AD-14D7-2C49-A927-58E1D5A9B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A591B-1575-344C-9B00-3E8E8C0664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07233" y="6027416"/>
            <a:ext cx="752999" cy="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11047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55ED77-8D53-4E38-A672-3DF5FDBA3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672" y="1471219"/>
            <a:ext cx="4670993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2E8274E-3370-488B-B9A6-CF68656B2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3502" y="1471219"/>
            <a:ext cx="4670993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50353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470416-62E5-45BD-8366-97241BEF0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922" y="1410656"/>
            <a:ext cx="5464156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68EDEDE-0A95-48EC-9FEC-512C723F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76" y="1406573"/>
            <a:ext cx="5464156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62106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2" y="365126"/>
            <a:ext cx="10730357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1" y="1335088"/>
            <a:ext cx="526864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14722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923926"/>
            <a:ext cx="1051697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309" y="2279968"/>
            <a:ext cx="1051697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70" y="6312022"/>
            <a:ext cx="2711195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88949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  <a:latin typeface="HelveticaNeueLT Pro 25 UltLt" panose="020B0303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2" y="1335088"/>
            <a:ext cx="5332771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7461" y="1335088"/>
            <a:ext cx="5332771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461" y="6583680"/>
            <a:ext cx="336911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60555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3588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923926"/>
            <a:ext cx="1051697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309" y="2279968"/>
            <a:ext cx="1051697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3" y="6312022"/>
            <a:ext cx="2711195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62873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57" y="923926"/>
            <a:ext cx="10974229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357" y="2279968"/>
            <a:ext cx="10974229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3616" y="5989256"/>
            <a:ext cx="749971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" y="6201119"/>
            <a:ext cx="2711195" cy="1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5658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9904" y="0"/>
            <a:ext cx="4483684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150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58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684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87169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21" y="6295332"/>
            <a:ext cx="2693437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1" y="1335088"/>
            <a:ext cx="1093531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94324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261" y="6027132"/>
            <a:ext cx="749971" cy="7315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86F16-98B6-3E4A-86AC-CBB0B93EC7C4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786EBA-17D3-DF46-9FAD-9313E8F22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13D85-2D8A-0A4E-99D5-B28CECD404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0261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34595"/>
      </p:ext>
    </p:extLst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1B3F7-DEB8-468F-B1DF-8FF8F84C8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EE773-68A4-4B75-9832-1F1EDB40823B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56393-D114-4C15-B843-EC316177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2A025-D3E5-4D13-9D27-68626B7C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32F2A-6316-49A7-9D3E-17EEC894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47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96950" y="6406579"/>
            <a:ext cx="294181" cy="224790"/>
          </a:xfrm>
        </p:spPr>
        <p:txBody>
          <a:bodyPr/>
          <a:lstStyle/>
          <a:p>
            <a:fld id="{12CB907E-C602-C34B-93F7-CA9E4071428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r>
              <a:rPr lang="en-US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91131" y="1143000"/>
            <a:ext cx="11206964" cy="489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73820-086A-C449-BB47-0BE80AAAD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</a:p>
        </p:txBody>
      </p:sp>
    </p:spTree>
    <p:extLst>
      <p:ext uri="{BB962C8B-B14F-4D97-AF65-F5344CB8AC3E}">
        <p14:creationId xmlns:p14="http://schemas.microsoft.com/office/powerpoint/2010/main" val="4117143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55ED77-8D53-4E38-A672-3DF5FDBA3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672" y="1471219"/>
            <a:ext cx="4670993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2E8274E-3370-488B-B9A6-CF68656B2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3502" y="1471219"/>
            <a:ext cx="4670993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913EAA-D820-D545-A927-A95935158236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A11DD-7F9A-8148-9DA6-62E9ED9FC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A318F-C12F-B14F-9CD9-B25ED37AD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48190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470416-62E5-45BD-8366-97241BEF0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922" y="1410656"/>
            <a:ext cx="5464156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68EDEDE-0A95-48EC-9FEC-512C723F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76" y="1406573"/>
            <a:ext cx="5464156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F9FF99-98ED-B24C-B150-F7E101A13477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77D31-D315-1049-9ED3-34C8519233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55BC2-6D3B-B04E-AFD2-A8AFAC72C7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27351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2" y="365126"/>
            <a:ext cx="10730357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1" y="1335088"/>
            <a:ext cx="526864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8621E1-7184-5B4E-AE3F-77A07C94DFD6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2B916-E1DF-3743-96E7-ADE2C3DDC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4E574-16F6-A142-B062-CB9B62705E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213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923926"/>
            <a:ext cx="1051697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309" y="2279968"/>
            <a:ext cx="1051697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70" y="6312022"/>
            <a:ext cx="2711195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EC5E-4E01-9840-8684-1BF49CFF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70" y="6312022"/>
            <a:ext cx="2711195" cy="1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02CEE-C1BB-9243-B1CC-CA92BDABA9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87864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21" y="365126"/>
            <a:ext cx="1093531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  <a:latin typeface="HelveticaNeueLT Pro 25 UltLt" panose="020B0303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22" y="1335088"/>
            <a:ext cx="5332771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7461" y="1335088"/>
            <a:ext cx="5332771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461" y="6583680"/>
            <a:ext cx="336911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23571-6D43-3049-946A-04B87C4C318E}"/>
              </a:ext>
            </a:extLst>
          </p:cNvPr>
          <p:cNvCxnSpPr/>
          <p:nvPr userDrawn="1"/>
        </p:nvCxnSpPr>
        <p:spPr>
          <a:xfrm>
            <a:off x="411534" y="365127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177D8B-BDB4-894D-A65F-BB812AB81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63" y="6312024"/>
            <a:ext cx="2711195" cy="16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B7D44-17B5-FC49-8694-6D2D249634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4247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3588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923926"/>
            <a:ext cx="1051697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309" y="2279968"/>
            <a:ext cx="1051697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3" y="6312022"/>
            <a:ext cx="2711195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5D4988-10E2-6B4C-975A-728EFEED2B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33" y="6312022"/>
            <a:ext cx="2711195" cy="16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B7615-F9E4-1F48-9E31-E95F8135D4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75909" y="6027132"/>
            <a:ext cx="74997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18885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1988" y="6583680"/>
            <a:ext cx="82501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462" y="6583680"/>
            <a:ext cx="45523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5880" y="6583680"/>
            <a:ext cx="367709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4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68" r:id="rId31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168FDF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openclipart.org/detail/169839/map-pin-by-netalloy" TargetMode="External"/><Relationship Id="rId3" Type="http://schemas.openxmlformats.org/officeDocument/2006/relationships/image" Target="../media/image74.tiff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tiff"/><Relationship Id="rId5" Type="http://schemas.openxmlformats.org/officeDocument/2006/relationships/image" Target="../media/image99.tiff"/><Relationship Id="rId4" Type="http://schemas.openxmlformats.org/officeDocument/2006/relationships/image" Target="../media/image75.tiff"/><Relationship Id="rId9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cntt-n.github.io/CNTT/" TargetMode="External"/><Relationship Id="rId13" Type="http://schemas.openxmlformats.org/officeDocument/2006/relationships/hyperlink" Target="https://github.com/cntt-n/CNTT/tree/master/doc/ref_impl" TargetMode="External"/><Relationship Id="rId3" Type="http://schemas.openxmlformats.org/officeDocument/2006/relationships/image" Target="../media/image103.png"/><Relationship Id="rId7" Type="http://schemas.openxmlformats.org/officeDocument/2006/relationships/image" Target="../media/image104.tiff"/><Relationship Id="rId12" Type="http://schemas.openxmlformats.org/officeDocument/2006/relationships/hyperlink" Target="https://commons.wikimedia.org/wiki/File:Wikipedia-W-bold-in-square.sv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ntt-n/CNTT" TargetMode="External"/><Relationship Id="rId11" Type="http://schemas.openxmlformats.org/officeDocument/2006/relationships/image" Target="../media/image106.png"/><Relationship Id="rId5" Type="http://schemas.openxmlformats.org/officeDocument/2006/relationships/hyperlink" Target="https://github.com/cntt-n/CNTT/tree/master/doc/ref_arch" TargetMode="External"/><Relationship Id="rId15" Type="http://schemas.openxmlformats.org/officeDocument/2006/relationships/hyperlink" Target="https://github.com/cntt-n/CNTT/tree/master/doc/ref_cert" TargetMode="External"/><Relationship Id="rId10" Type="http://schemas.openxmlformats.org/officeDocument/2006/relationships/hyperlink" Target="https://github.com/cntt-n/CNTT/wiki" TargetMode="External"/><Relationship Id="rId4" Type="http://schemas.openxmlformats.org/officeDocument/2006/relationships/hyperlink" Target="https://github.com/cntt-n/CNTT/tree/master/doc/ref_model" TargetMode="External"/><Relationship Id="rId9" Type="http://schemas.openxmlformats.org/officeDocument/2006/relationships/image" Target="../media/image105.tiff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gif"/><Relationship Id="rId24" Type="http://schemas.openxmlformats.org/officeDocument/2006/relationships/image" Target="../media/image30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tiff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tiff"/><Relationship Id="rId8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13" Type="http://schemas.openxmlformats.org/officeDocument/2006/relationships/image" Target="../media/image80.png"/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tiff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4.jp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tiff"/><Relationship Id="rId3" Type="http://schemas.openxmlformats.org/officeDocument/2006/relationships/image" Target="../media/image92.tiff"/><Relationship Id="rId7" Type="http://schemas.openxmlformats.org/officeDocument/2006/relationships/image" Target="../media/image9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tiff"/><Relationship Id="rId11" Type="http://schemas.openxmlformats.org/officeDocument/2006/relationships/image" Target="../media/image98.tiff"/><Relationship Id="rId5" Type="http://schemas.openxmlformats.org/officeDocument/2006/relationships/image" Target="../media/image34.png"/><Relationship Id="rId10" Type="http://schemas.openxmlformats.org/officeDocument/2006/relationships/image" Target="../media/image97.tiff"/><Relationship Id="rId4" Type="http://schemas.openxmlformats.org/officeDocument/2006/relationships/image" Target="../media/image71.png"/><Relationship Id="rId9" Type="http://schemas.openxmlformats.org/officeDocument/2006/relationships/image" Target="../media/image9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B629-B7DD-E345-A1B7-D66703702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994" y="969963"/>
            <a:ext cx="6748849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Common NFVI Telco Taskforce   </a:t>
            </a:r>
            <a:br>
              <a:rPr lang="en-US" sz="5300" dirty="0"/>
            </a:br>
            <a:br>
              <a:rPr lang="en-US" sz="5300" dirty="0"/>
            </a:br>
            <a:r>
              <a:rPr lang="en-US" sz="4000" b="1" i="1" dirty="0">
                <a:solidFill>
                  <a:srgbClr val="FFFF00"/>
                </a:solidFill>
              </a:rPr>
              <a:t>Introduction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63F4C-C450-0649-91D2-9D6C5ABD42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Oct 2019</a:t>
            </a:r>
          </a:p>
        </p:txBody>
      </p:sp>
    </p:spTree>
    <p:extLst>
      <p:ext uri="{BB962C8B-B14F-4D97-AF65-F5344CB8AC3E}">
        <p14:creationId xmlns:p14="http://schemas.microsoft.com/office/powerpoint/2010/main" val="3203924675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C79FD8-37F6-2A48-8AB0-B119ED78AD3D}"/>
              </a:ext>
            </a:extLst>
          </p:cNvPr>
          <p:cNvSpPr txBox="1">
            <a:spLocks/>
          </p:cNvSpPr>
          <p:nvPr/>
        </p:nvSpPr>
        <p:spPr>
          <a:xfrm>
            <a:off x="625634" y="365126"/>
            <a:ext cx="10933886" cy="935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168FDF"/>
                </a:solidFill>
                <a:latin typeface="Gill Sans Light" pitchFamily="50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b="1" dirty="0">
                <a:solidFill>
                  <a:srgbClr val="32A2FE">
                    <a:lumMod val="50000"/>
                  </a:srgbClr>
                </a:solidFill>
              </a:rPr>
              <a:t>CNTT</a:t>
            </a:r>
            <a:r>
              <a:rPr lang="en-US" dirty="0"/>
              <a:t> | Roadmap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CDA3BA-5421-7C43-ADD8-BB7FCC208DE5}"/>
              </a:ext>
            </a:extLst>
          </p:cNvPr>
          <p:cNvSpPr/>
          <p:nvPr/>
        </p:nvSpPr>
        <p:spPr>
          <a:xfrm>
            <a:off x="625635" y="5249480"/>
            <a:ext cx="10933877" cy="349855"/>
          </a:xfrm>
          <a:prstGeom prst="rect">
            <a:avLst/>
          </a:prstGeom>
          <a:solidFill>
            <a:schemeClr val="accent6">
              <a:lumMod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Aft>
                <a:spcPts val="300"/>
              </a:spcAft>
              <a:buSzPct val="100000"/>
              <a:defRPr/>
            </a:pPr>
            <a:endParaRPr lang="hu-HU" sz="2000" kern="0" dirty="0">
              <a:solidFill>
                <a:srgbClr val="FFFFFF"/>
              </a:solidFill>
              <a:latin typeface="Nokia Pure Text Ligh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AA4105-80D5-874B-B4E2-00E1B125BBA7}"/>
              </a:ext>
            </a:extLst>
          </p:cNvPr>
          <p:cNvCxnSpPr/>
          <p:nvPr/>
        </p:nvCxnSpPr>
        <p:spPr>
          <a:xfrm>
            <a:off x="2680462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767939C-458B-8647-9856-2F83CF9223DC}"/>
              </a:ext>
            </a:extLst>
          </p:cNvPr>
          <p:cNvSpPr txBox="1"/>
          <p:nvPr/>
        </p:nvSpPr>
        <p:spPr>
          <a:xfrm>
            <a:off x="2514390" y="5541130"/>
            <a:ext cx="320658" cy="28819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Aug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5C0E2F-75C6-784F-BF99-A98D5D281541}"/>
              </a:ext>
            </a:extLst>
          </p:cNvPr>
          <p:cNvCxnSpPr/>
          <p:nvPr/>
        </p:nvCxnSpPr>
        <p:spPr>
          <a:xfrm>
            <a:off x="3389173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49DF52-920D-C247-A691-C8A37FA40389}"/>
              </a:ext>
            </a:extLst>
          </p:cNvPr>
          <p:cNvCxnSpPr/>
          <p:nvPr/>
        </p:nvCxnSpPr>
        <p:spPr>
          <a:xfrm>
            <a:off x="4097885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E6B104-94CC-514E-A65C-ED90FE938D89}"/>
              </a:ext>
            </a:extLst>
          </p:cNvPr>
          <p:cNvCxnSpPr/>
          <p:nvPr/>
        </p:nvCxnSpPr>
        <p:spPr>
          <a:xfrm>
            <a:off x="4806596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A3F408-6BEF-4842-80DA-E72DACA94256}"/>
              </a:ext>
            </a:extLst>
          </p:cNvPr>
          <p:cNvCxnSpPr/>
          <p:nvPr/>
        </p:nvCxnSpPr>
        <p:spPr>
          <a:xfrm>
            <a:off x="5515307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16FB7B-B14A-D345-9A73-6E3A4C2207FD}"/>
              </a:ext>
            </a:extLst>
          </p:cNvPr>
          <p:cNvCxnSpPr/>
          <p:nvPr/>
        </p:nvCxnSpPr>
        <p:spPr>
          <a:xfrm>
            <a:off x="6224018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15DA3DE-6DB5-364F-B6FE-D07B52011A3E}"/>
              </a:ext>
            </a:extLst>
          </p:cNvPr>
          <p:cNvCxnSpPr/>
          <p:nvPr/>
        </p:nvCxnSpPr>
        <p:spPr>
          <a:xfrm>
            <a:off x="6932730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9E2621-CFAE-CC40-AC81-DA223265CCCE}"/>
              </a:ext>
            </a:extLst>
          </p:cNvPr>
          <p:cNvCxnSpPr/>
          <p:nvPr/>
        </p:nvCxnSpPr>
        <p:spPr>
          <a:xfrm>
            <a:off x="7641441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23CFDD0-FEFD-6A4F-9DE6-0B2E243CC170}"/>
              </a:ext>
            </a:extLst>
          </p:cNvPr>
          <p:cNvCxnSpPr/>
          <p:nvPr/>
        </p:nvCxnSpPr>
        <p:spPr>
          <a:xfrm>
            <a:off x="8350152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1A920A-E44B-FD46-B67B-681E5CBFC541}"/>
              </a:ext>
            </a:extLst>
          </p:cNvPr>
          <p:cNvCxnSpPr/>
          <p:nvPr/>
        </p:nvCxnSpPr>
        <p:spPr>
          <a:xfrm>
            <a:off x="9058863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EA6491-D295-C74A-97F5-5D8D493C8008}"/>
              </a:ext>
            </a:extLst>
          </p:cNvPr>
          <p:cNvCxnSpPr/>
          <p:nvPr/>
        </p:nvCxnSpPr>
        <p:spPr>
          <a:xfrm>
            <a:off x="9767575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D171E9D-68AE-E54F-A273-E61367941CE5}"/>
              </a:ext>
            </a:extLst>
          </p:cNvPr>
          <p:cNvCxnSpPr/>
          <p:nvPr/>
        </p:nvCxnSpPr>
        <p:spPr>
          <a:xfrm>
            <a:off x="10476292" y="5249857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C74FD3F-2821-2C4C-AC00-D02480B0B895}"/>
              </a:ext>
            </a:extLst>
          </p:cNvPr>
          <p:cNvSpPr txBox="1"/>
          <p:nvPr/>
        </p:nvSpPr>
        <p:spPr>
          <a:xfrm>
            <a:off x="3241832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Sep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36A3FA-1B61-0B43-895A-E3D09CC7E549}"/>
              </a:ext>
            </a:extLst>
          </p:cNvPr>
          <p:cNvSpPr txBox="1"/>
          <p:nvPr/>
        </p:nvSpPr>
        <p:spPr>
          <a:xfrm>
            <a:off x="3947021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Oct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B18A70-067C-4942-A68F-FCD8B5B9BA2E}"/>
              </a:ext>
            </a:extLst>
          </p:cNvPr>
          <p:cNvSpPr txBox="1"/>
          <p:nvPr/>
        </p:nvSpPr>
        <p:spPr>
          <a:xfrm>
            <a:off x="4654253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Nov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A1B849-CF26-D24F-BBB9-C9BF28C9EEFF}"/>
              </a:ext>
            </a:extLst>
          </p:cNvPr>
          <p:cNvSpPr txBox="1"/>
          <p:nvPr/>
        </p:nvSpPr>
        <p:spPr>
          <a:xfrm>
            <a:off x="5359062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Dec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13A40C-F0ED-7C49-9110-FC521750AB99}"/>
              </a:ext>
            </a:extLst>
          </p:cNvPr>
          <p:cNvSpPr txBox="1"/>
          <p:nvPr/>
        </p:nvSpPr>
        <p:spPr>
          <a:xfrm>
            <a:off x="5871085" y="5541131"/>
            <a:ext cx="1058856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           Jan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7065ED-2015-1B44-9382-FE508C4DB451}"/>
              </a:ext>
            </a:extLst>
          </p:cNvPr>
          <p:cNvSpPr txBox="1"/>
          <p:nvPr/>
        </p:nvSpPr>
        <p:spPr>
          <a:xfrm>
            <a:off x="6796367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Feb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BE1C12-7FFD-5B4E-BB4F-7E1970C56D5D}"/>
              </a:ext>
            </a:extLst>
          </p:cNvPr>
          <p:cNvSpPr txBox="1"/>
          <p:nvPr/>
        </p:nvSpPr>
        <p:spPr>
          <a:xfrm>
            <a:off x="7509699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Mar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290E1F-F540-D644-802F-DABEC79A06CE}"/>
              </a:ext>
            </a:extLst>
          </p:cNvPr>
          <p:cNvSpPr txBox="1"/>
          <p:nvPr/>
        </p:nvSpPr>
        <p:spPr>
          <a:xfrm>
            <a:off x="8198801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Apr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B7AC1E-3A22-F349-BF68-7E7933E476B8}"/>
              </a:ext>
            </a:extLst>
          </p:cNvPr>
          <p:cNvSpPr txBox="1"/>
          <p:nvPr/>
        </p:nvSpPr>
        <p:spPr>
          <a:xfrm>
            <a:off x="8882314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May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9F0D33-5BE3-EF4D-A67B-7640A4B9C3B2}"/>
              </a:ext>
            </a:extLst>
          </p:cNvPr>
          <p:cNvSpPr txBox="1"/>
          <p:nvPr/>
        </p:nvSpPr>
        <p:spPr>
          <a:xfrm>
            <a:off x="9631502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Jun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EF0908-35A7-C94F-B394-863385919363}"/>
              </a:ext>
            </a:extLst>
          </p:cNvPr>
          <p:cNvSpPr txBox="1"/>
          <p:nvPr/>
        </p:nvSpPr>
        <p:spPr>
          <a:xfrm>
            <a:off x="10377873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Jul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8A0546-DAFE-644F-A365-1BB80643AB9E}"/>
              </a:ext>
            </a:extLst>
          </p:cNvPr>
          <p:cNvCxnSpPr>
            <a:cxnSpLocks/>
          </p:cNvCxnSpPr>
          <p:nvPr/>
        </p:nvCxnSpPr>
        <p:spPr>
          <a:xfrm>
            <a:off x="6224018" y="5247041"/>
            <a:ext cx="0" cy="76936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7674DD-2A69-6343-8604-511800FA22AF}"/>
              </a:ext>
            </a:extLst>
          </p:cNvPr>
          <p:cNvCxnSpPr/>
          <p:nvPr/>
        </p:nvCxnSpPr>
        <p:spPr>
          <a:xfrm>
            <a:off x="1266533" y="5249480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FCA4FD-2E3D-C640-B3E0-51AD827FEAAF}"/>
              </a:ext>
            </a:extLst>
          </p:cNvPr>
          <p:cNvCxnSpPr/>
          <p:nvPr/>
        </p:nvCxnSpPr>
        <p:spPr>
          <a:xfrm>
            <a:off x="1975244" y="5249480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FC900A-D760-6B48-B578-3DCCB7CF6319}"/>
              </a:ext>
            </a:extLst>
          </p:cNvPr>
          <p:cNvSpPr txBox="1"/>
          <p:nvPr/>
        </p:nvSpPr>
        <p:spPr>
          <a:xfrm>
            <a:off x="1824834" y="5541130"/>
            <a:ext cx="320658" cy="28819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Jul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AD6A062-2F59-1746-BF33-3FAC12F01329}"/>
              </a:ext>
            </a:extLst>
          </p:cNvPr>
          <p:cNvSpPr txBox="1"/>
          <p:nvPr/>
        </p:nvSpPr>
        <p:spPr>
          <a:xfrm>
            <a:off x="1093734" y="5541130"/>
            <a:ext cx="320658" cy="28819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Jun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339C8A8-6023-3C43-A342-EB617AB07EE4}"/>
              </a:ext>
            </a:extLst>
          </p:cNvPr>
          <p:cNvSpPr/>
          <p:nvPr/>
        </p:nvSpPr>
        <p:spPr>
          <a:xfrm>
            <a:off x="699926" y="1552325"/>
            <a:ext cx="1428932" cy="530391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Reference Model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F8F7E6F-F884-CB48-973E-1B81BAF319A7}"/>
              </a:ext>
            </a:extLst>
          </p:cNvPr>
          <p:cNvSpPr/>
          <p:nvPr/>
        </p:nvSpPr>
        <p:spPr>
          <a:xfrm>
            <a:off x="699926" y="2132982"/>
            <a:ext cx="1428933" cy="530391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Reference Architecture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4556FCD-1087-3447-82A1-AD00BD0B9767}"/>
              </a:ext>
            </a:extLst>
          </p:cNvPr>
          <p:cNvSpPr txBox="1"/>
          <p:nvPr/>
        </p:nvSpPr>
        <p:spPr>
          <a:xfrm>
            <a:off x="3404047" y="582619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3DF485-7726-0E4A-8667-D9340C9B995C}"/>
              </a:ext>
            </a:extLst>
          </p:cNvPr>
          <p:cNvSpPr txBox="1"/>
          <p:nvPr/>
        </p:nvSpPr>
        <p:spPr>
          <a:xfrm>
            <a:off x="8508901" y="582619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E324939-7AE0-0A48-9611-19B271EFD388}"/>
              </a:ext>
            </a:extLst>
          </p:cNvPr>
          <p:cNvCxnSpPr/>
          <p:nvPr/>
        </p:nvCxnSpPr>
        <p:spPr>
          <a:xfrm>
            <a:off x="11181428" y="5258953"/>
            <a:ext cx="0" cy="349855"/>
          </a:xfrm>
          <a:prstGeom prst="line">
            <a:avLst/>
          </a:prstGeom>
          <a:noFill/>
          <a:ln w="19050" cap="flat" cmpd="sng" algn="ctr">
            <a:solidFill>
              <a:srgbClr val="98A2AE"/>
            </a:solidFill>
            <a:prstDash val="solid"/>
            <a:miter lim="800000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D8EDCC8-6755-5C44-B737-71B92D50502D}"/>
              </a:ext>
            </a:extLst>
          </p:cNvPr>
          <p:cNvSpPr txBox="1"/>
          <p:nvPr/>
        </p:nvSpPr>
        <p:spPr>
          <a:xfrm>
            <a:off x="11048004" y="5541131"/>
            <a:ext cx="568843" cy="46972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defTabSz="457200">
              <a:spcAft>
                <a:spcPts val="300"/>
              </a:spcAft>
              <a:buSzPct val="100000"/>
            </a:pPr>
            <a:r>
              <a:rPr lang="en-US" sz="1050" dirty="0">
                <a:solidFill>
                  <a:srgbClr val="98A2AE"/>
                </a:solidFill>
                <a:latin typeface="Nokia Pure Text Light"/>
              </a:rPr>
              <a:t>Aug</a:t>
            </a:r>
            <a:endParaRPr lang="hu-HU" sz="1050" dirty="0">
              <a:solidFill>
                <a:srgbClr val="98A2AE"/>
              </a:solidFill>
              <a:latin typeface="Nokia Pure Text Light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41F415F6-A17A-8B40-A298-36624F0FD219}"/>
              </a:ext>
            </a:extLst>
          </p:cNvPr>
          <p:cNvSpPr/>
          <p:nvPr/>
        </p:nvSpPr>
        <p:spPr>
          <a:xfrm>
            <a:off x="699926" y="2713639"/>
            <a:ext cx="1428934" cy="530391"/>
          </a:xfrm>
          <a:prstGeom prst="roundRect">
            <a:avLst/>
          </a:prstGeom>
          <a:solidFill>
            <a:srgbClr val="E8A48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Reference Implementation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EF3D137-C107-B14B-BFE2-DEB2F6D9F51F}"/>
              </a:ext>
            </a:extLst>
          </p:cNvPr>
          <p:cNvSpPr/>
          <p:nvPr/>
        </p:nvSpPr>
        <p:spPr>
          <a:xfrm>
            <a:off x="704091" y="4440952"/>
            <a:ext cx="549973" cy="530391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RM</a:t>
            </a:r>
          </a:p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1.0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CD504E8-F62E-C842-87A7-F6B53A221513}"/>
              </a:ext>
            </a:extLst>
          </p:cNvPr>
          <p:cNvSpPr/>
          <p:nvPr/>
        </p:nvSpPr>
        <p:spPr>
          <a:xfrm>
            <a:off x="3389174" y="4440952"/>
            <a:ext cx="549973" cy="530391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RM</a:t>
            </a:r>
          </a:p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2.0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E44FBDED-E62B-C24F-8228-D5834C342030}"/>
              </a:ext>
            </a:extLst>
          </p:cNvPr>
          <p:cNvSpPr/>
          <p:nvPr/>
        </p:nvSpPr>
        <p:spPr>
          <a:xfrm>
            <a:off x="3395664" y="3537771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RA1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1.0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2DFF60F-23E1-BC47-AFE6-125F28486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8823" y="4054351"/>
            <a:ext cx="354471" cy="360875"/>
          </a:xfrm>
          <a:prstGeom prst="rect">
            <a:avLst/>
          </a:prstGeom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9313783-2278-DD49-AFC9-BBFE882F0990}"/>
              </a:ext>
            </a:extLst>
          </p:cNvPr>
          <p:cNvSpPr/>
          <p:nvPr/>
        </p:nvSpPr>
        <p:spPr>
          <a:xfrm>
            <a:off x="6239904" y="4440952"/>
            <a:ext cx="549973" cy="530391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RM</a:t>
            </a:r>
          </a:p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3.0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8ADCEF7-4D89-D449-9544-0223FEBFB399}"/>
              </a:ext>
            </a:extLst>
          </p:cNvPr>
          <p:cNvSpPr/>
          <p:nvPr/>
        </p:nvSpPr>
        <p:spPr>
          <a:xfrm>
            <a:off x="6246394" y="3552123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RA1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2.0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8F99DE4-401E-5E47-B2DD-5D5862C940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553" y="4068703"/>
            <a:ext cx="354471" cy="360875"/>
          </a:xfrm>
          <a:prstGeom prst="rect">
            <a:avLst/>
          </a:prstGeom>
        </p:spPr>
      </p:pic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4980941-F990-A246-BF74-75B6A57CF6E1}"/>
              </a:ext>
            </a:extLst>
          </p:cNvPr>
          <p:cNvSpPr/>
          <p:nvPr/>
        </p:nvSpPr>
        <p:spPr>
          <a:xfrm>
            <a:off x="6239904" y="1744073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RA2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1.0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70C2817-B78C-8D40-8FD7-6284A96256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911" y="2252568"/>
            <a:ext cx="329951" cy="320433"/>
          </a:xfrm>
          <a:prstGeom prst="rect">
            <a:avLst/>
          </a:prstGeom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F6493C9-F3B1-3A4E-B841-43293109249F}"/>
              </a:ext>
            </a:extLst>
          </p:cNvPr>
          <p:cNvSpPr/>
          <p:nvPr/>
        </p:nvSpPr>
        <p:spPr>
          <a:xfrm>
            <a:off x="8322805" y="4441586"/>
            <a:ext cx="549973" cy="530391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RM</a:t>
            </a:r>
          </a:p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3.x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BDD0ED82-9E8D-A648-B5BF-CFCC09A7958F}"/>
              </a:ext>
            </a:extLst>
          </p:cNvPr>
          <p:cNvSpPr/>
          <p:nvPr/>
        </p:nvSpPr>
        <p:spPr>
          <a:xfrm>
            <a:off x="8322805" y="3552123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RA1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3.0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2118AA1D-A550-DF43-B32C-2E5351F34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964" y="4068703"/>
            <a:ext cx="354471" cy="360875"/>
          </a:xfrm>
          <a:prstGeom prst="rect">
            <a:avLst/>
          </a:prstGeom>
        </p:spPr>
      </p:pic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0F901D7-7482-5640-8F39-B3B0B07F057F}"/>
              </a:ext>
            </a:extLst>
          </p:cNvPr>
          <p:cNvSpPr/>
          <p:nvPr/>
        </p:nvSpPr>
        <p:spPr>
          <a:xfrm>
            <a:off x="8322805" y="1042262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RA2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2.0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AB8AFA9-926B-9344-AB0F-48170579EC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812" y="1550757"/>
            <a:ext cx="329951" cy="320433"/>
          </a:xfrm>
          <a:prstGeom prst="rect">
            <a:avLst/>
          </a:prstGeom>
        </p:spPr>
      </p:pic>
      <p:sp>
        <p:nvSpPr>
          <p:cNvPr id="82" name="Round Diagonal Corner of Rectangle 81">
            <a:extLst>
              <a:ext uri="{FF2B5EF4-FFF2-40B4-BE49-F238E27FC236}">
                <a16:creationId xmlns:a16="http://schemas.microsoft.com/office/drawing/2014/main" id="{8AD7CA8E-C37B-1E4F-8F93-896102ED9951}"/>
              </a:ext>
            </a:extLst>
          </p:cNvPr>
          <p:cNvSpPr/>
          <p:nvPr/>
        </p:nvSpPr>
        <p:spPr>
          <a:xfrm>
            <a:off x="3273668" y="5002262"/>
            <a:ext cx="787222" cy="283464"/>
          </a:xfrm>
          <a:prstGeom prst="round2DiagRect">
            <a:avLst/>
          </a:prstGeom>
          <a:solidFill>
            <a:schemeClr val="accent6">
              <a:lumMod val="1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FFF00"/>
                </a:solidFill>
              </a:rPr>
              <a:t>Botrange</a:t>
            </a: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37A6151-2036-5044-AD16-932BDA1E42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7723" y="1937148"/>
            <a:ext cx="613114" cy="712011"/>
          </a:xfrm>
          <a:prstGeom prst="rect">
            <a:avLst/>
          </a:prstGeom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F0157C3-E4B5-094E-9914-5B5AB75DB95E}"/>
              </a:ext>
            </a:extLst>
          </p:cNvPr>
          <p:cNvSpPr/>
          <p:nvPr/>
        </p:nvSpPr>
        <p:spPr>
          <a:xfrm>
            <a:off x="10405706" y="4441586"/>
            <a:ext cx="549973" cy="530391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RM</a:t>
            </a:r>
          </a:p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3.x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CE95EED-2CC0-9F40-AD7F-801E42131345}"/>
              </a:ext>
            </a:extLst>
          </p:cNvPr>
          <p:cNvSpPr/>
          <p:nvPr/>
        </p:nvSpPr>
        <p:spPr>
          <a:xfrm>
            <a:off x="10405706" y="3552123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RA1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3.x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B508D686-6751-F34A-878E-8828FFC89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8865" y="4068703"/>
            <a:ext cx="354471" cy="360875"/>
          </a:xfrm>
          <a:prstGeom prst="rect">
            <a:avLst/>
          </a:prstGeom>
        </p:spPr>
      </p:pic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14F481-27E6-C741-A30D-8B68E293A5C3}"/>
              </a:ext>
            </a:extLst>
          </p:cNvPr>
          <p:cNvSpPr/>
          <p:nvPr/>
        </p:nvSpPr>
        <p:spPr>
          <a:xfrm>
            <a:off x="10405706" y="294077"/>
            <a:ext cx="549973" cy="877454"/>
          </a:xfrm>
          <a:prstGeom prst="roundRect">
            <a:avLst/>
          </a:prstGeom>
          <a:solidFill>
            <a:srgbClr val="A6CD9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RA2</a:t>
            </a:r>
          </a:p>
          <a:p>
            <a:pPr algn="ctr" defTabSz="457200"/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3.0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C76C5E2-9D9E-A34C-94F6-6DE237F7D7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713" y="802572"/>
            <a:ext cx="329951" cy="32043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05E6FC7-AB10-414B-9C65-C026A65633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0624" y="1937148"/>
            <a:ext cx="613114" cy="71201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4CEA6AF-FA52-6A4F-9A52-09A39D1511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1101" y="1203496"/>
            <a:ext cx="633248" cy="712011"/>
          </a:xfrm>
          <a:prstGeom prst="rect">
            <a:avLst/>
          </a:prstGeom>
        </p:spPr>
      </p:pic>
      <p:sp>
        <p:nvSpPr>
          <p:cNvPr id="91" name="Round Diagonal Corner of Rectangle 90">
            <a:extLst>
              <a:ext uri="{FF2B5EF4-FFF2-40B4-BE49-F238E27FC236}">
                <a16:creationId xmlns:a16="http://schemas.microsoft.com/office/drawing/2014/main" id="{AAA85EFE-87E4-DF41-A6BB-385E4E91D829}"/>
              </a:ext>
            </a:extLst>
          </p:cNvPr>
          <p:cNvSpPr/>
          <p:nvPr/>
        </p:nvSpPr>
        <p:spPr>
          <a:xfrm>
            <a:off x="6121278" y="5002262"/>
            <a:ext cx="787222" cy="283464"/>
          </a:xfrm>
          <a:prstGeom prst="round2DiagRect">
            <a:avLst/>
          </a:prstGeom>
          <a:solidFill>
            <a:schemeClr val="accent6">
              <a:lumMod val="1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TBD</a:t>
            </a:r>
          </a:p>
        </p:txBody>
      </p:sp>
      <p:sp>
        <p:nvSpPr>
          <p:cNvPr id="92" name="Round Diagonal Corner of Rectangle 91">
            <a:extLst>
              <a:ext uri="{FF2B5EF4-FFF2-40B4-BE49-F238E27FC236}">
                <a16:creationId xmlns:a16="http://schemas.microsoft.com/office/drawing/2014/main" id="{AA344106-CEE3-3143-9F92-4EC04263AB77}"/>
              </a:ext>
            </a:extLst>
          </p:cNvPr>
          <p:cNvSpPr/>
          <p:nvPr/>
        </p:nvSpPr>
        <p:spPr>
          <a:xfrm>
            <a:off x="8229587" y="5002262"/>
            <a:ext cx="787222" cy="283464"/>
          </a:xfrm>
          <a:prstGeom prst="round2DiagRect">
            <a:avLst/>
          </a:prstGeom>
          <a:solidFill>
            <a:schemeClr val="accent6">
              <a:lumMod val="1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TBD</a:t>
            </a:r>
          </a:p>
        </p:txBody>
      </p:sp>
      <p:sp>
        <p:nvSpPr>
          <p:cNvPr id="93" name="Round Diagonal Corner of Rectangle 92">
            <a:extLst>
              <a:ext uri="{FF2B5EF4-FFF2-40B4-BE49-F238E27FC236}">
                <a16:creationId xmlns:a16="http://schemas.microsoft.com/office/drawing/2014/main" id="{16DDCD47-3C13-1046-A2F6-F974E73B5E47}"/>
              </a:ext>
            </a:extLst>
          </p:cNvPr>
          <p:cNvSpPr/>
          <p:nvPr/>
        </p:nvSpPr>
        <p:spPr>
          <a:xfrm>
            <a:off x="10276850" y="5005442"/>
            <a:ext cx="787222" cy="283464"/>
          </a:xfrm>
          <a:prstGeom prst="round2DiagRect">
            <a:avLst/>
          </a:prstGeom>
          <a:solidFill>
            <a:schemeClr val="accent6">
              <a:lumMod val="1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TBD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3E3BDD4-61B3-CC4D-8933-0D9EAB09B050}"/>
              </a:ext>
            </a:extLst>
          </p:cNvPr>
          <p:cNvSpPr/>
          <p:nvPr/>
        </p:nvSpPr>
        <p:spPr>
          <a:xfrm>
            <a:off x="6695352" y="4631384"/>
            <a:ext cx="213149" cy="2045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B8EC831-229F-F749-88E8-359643F14EB2}"/>
              </a:ext>
            </a:extLst>
          </p:cNvPr>
          <p:cNvSpPr txBox="1"/>
          <p:nvPr/>
        </p:nvSpPr>
        <p:spPr>
          <a:xfrm>
            <a:off x="6853202" y="4595144"/>
            <a:ext cx="595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Stable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DE160B0-8597-1943-A860-5E520847D72C}"/>
              </a:ext>
            </a:extLst>
          </p:cNvPr>
          <p:cNvSpPr/>
          <p:nvPr/>
        </p:nvSpPr>
        <p:spPr>
          <a:xfrm>
            <a:off x="8765744" y="3895866"/>
            <a:ext cx="213149" cy="2045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10D3214-5848-0247-ADF6-86596AE889FA}"/>
              </a:ext>
            </a:extLst>
          </p:cNvPr>
          <p:cNvSpPr txBox="1"/>
          <p:nvPr/>
        </p:nvSpPr>
        <p:spPr>
          <a:xfrm>
            <a:off x="8923594" y="3859626"/>
            <a:ext cx="595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Stable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58D47B-5ABA-1F49-A24A-00C6C1C91F0F}"/>
              </a:ext>
            </a:extLst>
          </p:cNvPr>
          <p:cNvSpPr txBox="1"/>
          <p:nvPr/>
        </p:nvSpPr>
        <p:spPr>
          <a:xfrm>
            <a:off x="11037627" y="2948801"/>
            <a:ext cx="595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Stable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7DDA4F9-90F1-9245-8ABD-F3D31DAD2ADC}"/>
              </a:ext>
            </a:extLst>
          </p:cNvPr>
          <p:cNvSpPr/>
          <p:nvPr/>
        </p:nvSpPr>
        <p:spPr>
          <a:xfrm>
            <a:off x="3241831" y="2948801"/>
            <a:ext cx="856054" cy="2660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map pin by netalloy - map mark">
            <a:extLst>
              <a:ext uri="{FF2B5EF4-FFF2-40B4-BE49-F238E27FC236}">
                <a16:creationId xmlns:a16="http://schemas.microsoft.com/office/drawing/2014/main" id="{FDFD4EC1-6566-3741-AC92-7AA57668F4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56986" y="2268200"/>
            <a:ext cx="609600" cy="60960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BC4F069-DC61-B647-925F-20DFC561ED47}"/>
              </a:ext>
            </a:extLst>
          </p:cNvPr>
          <p:cNvSpPr txBox="1"/>
          <p:nvPr/>
        </p:nvSpPr>
        <p:spPr>
          <a:xfrm>
            <a:off x="3773957" y="2357318"/>
            <a:ext cx="144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Released!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E06865E-4419-DB4F-A6F7-4B3FEFC17A47}"/>
              </a:ext>
            </a:extLst>
          </p:cNvPr>
          <p:cNvGrpSpPr/>
          <p:nvPr/>
        </p:nvGrpSpPr>
        <p:grpSpPr>
          <a:xfrm>
            <a:off x="6254401" y="2656549"/>
            <a:ext cx="549973" cy="877454"/>
            <a:chOff x="6253606" y="2656549"/>
            <a:chExt cx="549973" cy="877454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7D33A5CE-B9E9-3F48-9A94-DE58828674E9}"/>
                </a:ext>
              </a:extLst>
            </p:cNvPr>
            <p:cNvSpPr/>
            <p:nvPr/>
          </p:nvSpPr>
          <p:spPr>
            <a:xfrm>
              <a:off x="6253606" y="2656549"/>
              <a:ext cx="549973" cy="877454"/>
            </a:xfrm>
            <a:prstGeom prst="roundRect">
              <a:avLst/>
            </a:prstGeom>
            <a:solidFill>
              <a:srgbClr val="E8A48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457200"/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RI</a:t>
              </a:r>
            </a:p>
            <a:p>
              <a:pPr algn="ctr" defTabSz="457200"/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1.0</a:t>
              </a:r>
            </a:p>
          </p:txBody>
        </p:sp>
        <p:pic>
          <p:nvPicPr>
            <p:cNvPr id="104" name="Picture 2" descr="OPNFV">
              <a:extLst>
                <a:ext uri="{FF2B5EF4-FFF2-40B4-BE49-F238E27FC236}">
                  <a16:creationId xmlns:a16="http://schemas.microsoft.com/office/drawing/2014/main" id="{EBC60593-F52B-9F45-8EB2-6D3F405D98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184" y="3294752"/>
              <a:ext cx="484742" cy="11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C718BD-A416-DF4D-94BC-3AA40FF714DF}"/>
              </a:ext>
            </a:extLst>
          </p:cNvPr>
          <p:cNvGrpSpPr/>
          <p:nvPr/>
        </p:nvGrpSpPr>
        <p:grpSpPr>
          <a:xfrm>
            <a:off x="8329295" y="2662661"/>
            <a:ext cx="549973" cy="877454"/>
            <a:chOff x="8328500" y="2662661"/>
            <a:chExt cx="549973" cy="877454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753F3182-40C2-AC42-93BE-FF34FD636B29}"/>
                </a:ext>
              </a:extLst>
            </p:cNvPr>
            <p:cNvSpPr/>
            <p:nvPr/>
          </p:nvSpPr>
          <p:spPr>
            <a:xfrm>
              <a:off x="8328500" y="2662661"/>
              <a:ext cx="549973" cy="877454"/>
            </a:xfrm>
            <a:prstGeom prst="roundRect">
              <a:avLst/>
            </a:prstGeom>
            <a:solidFill>
              <a:srgbClr val="E8A48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457200"/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RI</a:t>
              </a:r>
            </a:p>
            <a:p>
              <a:pPr algn="ctr" defTabSz="457200"/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2.0</a:t>
              </a:r>
            </a:p>
          </p:txBody>
        </p:sp>
        <p:pic>
          <p:nvPicPr>
            <p:cNvPr id="107" name="Picture 2" descr="OPNFV">
              <a:extLst>
                <a:ext uri="{FF2B5EF4-FFF2-40B4-BE49-F238E27FC236}">
                  <a16:creationId xmlns:a16="http://schemas.microsoft.com/office/drawing/2014/main" id="{D5D1F24F-76B8-ED46-995B-CE3F678DCA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0217" y="3300883"/>
              <a:ext cx="484742" cy="11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90E0810-2920-F347-BE5F-79BC3DAB3B0C}"/>
              </a:ext>
            </a:extLst>
          </p:cNvPr>
          <p:cNvGrpSpPr/>
          <p:nvPr/>
        </p:nvGrpSpPr>
        <p:grpSpPr>
          <a:xfrm>
            <a:off x="10412196" y="2662661"/>
            <a:ext cx="549973" cy="877454"/>
            <a:chOff x="10411401" y="2662661"/>
            <a:chExt cx="549973" cy="877454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C7263443-2FA3-8A4C-8959-C37C388384A1}"/>
                </a:ext>
              </a:extLst>
            </p:cNvPr>
            <p:cNvSpPr/>
            <p:nvPr/>
          </p:nvSpPr>
          <p:spPr>
            <a:xfrm>
              <a:off x="10411401" y="2662661"/>
              <a:ext cx="549973" cy="877454"/>
            </a:xfrm>
            <a:prstGeom prst="roundRect">
              <a:avLst/>
            </a:prstGeom>
            <a:solidFill>
              <a:srgbClr val="E8A48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457200"/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RI</a:t>
              </a:r>
            </a:p>
            <a:p>
              <a:pPr algn="ctr" defTabSz="457200"/>
              <a:r>
                <a:rPr lang="en-GB" sz="1400" kern="0" dirty="0">
                  <a:solidFill>
                    <a:prstClr val="white"/>
                  </a:solidFill>
                  <a:latin typeface="Calibri" panose="020F0502020204030204"/>
                </a:rPr>
                <a:t>3.0</a:t>
              </a:r>
            </a:p>
          </p:txBody>
        </p:sp>
        <p:pic>
          <p:nvPicPr>
            <p:cNvPr id="110" name="Picture 2" descr="OPNFV">
              <a:extLst>
                <a:ext uri="{FF2B5EF4-FFF2-40B4-BE49-F238E27FC236}">
                  <a16:creationId xmlns:a16="http://schemas.microsoft.com/office/drawing/2014/main" id="{1D03C04E-7074-1A4C-9F03-2EDAE8771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4560" y="3295597"/>
              <a:ext cx="484742" cy="11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E1228737-F7E7-2942-BB0C-DFABF960F121}"/>
              </a:ext>
            </a:extLst>
          </p:cNvPr>
          <p:cNvSpPr/>
          <p:nvPr/>
        </p:nvSpPr>
        <p:spPr>
          <a:xfrm>
            <a:off x="10879777" y="2985041"/>
            <a:ext cx="213149" cy="20452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8580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C79FD8-37F6-2A48-8AB0-B119ED78AD3D}"/>
              </a:ext>
            </a:extLst>
          </p:cNvPr>
          <p:cNvSpPr txBox="1">
            <a:spLocks/>
          </p:cNvSpPr>
          <p:nvPr/>
        </p:nvSpPr>
        <p:spPr>
          <a:xfrm>
            <a:off x="625634" y="365126"/>
            <a:ext cx="10933886" cy="935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168FDF"/>
                </a:solidFill>
                <a:latin typeface="Gill Sans Light" pitchFamily="50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b="1" dirty="0">
                <a:solidFill>
                  <a:srgbClr val="32A2FE">
                    <a:lumMod val="50000"/>
                  </a:srgbClr>
                </a:solidFill>
              </a:rPr>
              <a:t>CNTT</a:t>
            </a:r>
            <a:r>
              <a:rPr lang="en-US" dirty="0"/>
              <a:t> | How to Contribute</a:t>
            </a:r>
          </a:p>
        </p:txBody>
      </p:sp>
      <p:pic>
        <p:nvPicPr>
          <p:cNvPr id="112" name="Content Placeholder 5">
            <a:extLst>
              <a:ext uri="{FF2B5EF4-FFF2-40B4-BE49-F238E27FC236}">
                <a16:creationId xmlns:a16="http://schemas.microsoft.com/office/drawing/2014/main" id="{C808B7B7-2AE6-8F44-B77F-CDF6D9380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28" y="1032898"/>
            <a:ext cx="4872421" cy="1803316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D1BC37D-92A0-2A4A-8505-C52CF06CB919}"/>
              </a:ext>
            </a:extLst>
          </p:cNvPr>
          <p:cNvSpPr/>
          <p:nvPr/>
        </p:nvSpPr>
        <p:spPr>
          <a:xfrm>
            <a:off x="1033838" y="2805325"/>
            <a:ext cx="2231962" cy="677160"/>
          </a:xfrm>
          <a:prstGeom prst="round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white"/>
                </a:solidFill>
                <a:latin typeface="Calibri" panose="020F0502020204030204"/>
              </a:rPr>
              <a:t>Reference Model</a:t>
            </a:r>
          </a:p>
          <a:p>
            <a:pPr algn="ctr" defTabSz="457200">
              <a:defRPr/>
            </a:pPr>
            <a:r>
              <a:rPr lang="en-GB" sz="2000" b="1" kern="0" dirty="0">
                <a:solidFill>
                  <a:prstClr val="white"/>
                </a:solidFill>
                <a:latin typeface="Calibri" panose="020F0502020204030204"/>
              </a:rPr>
              <a:t>RM</a:t>
            </a:r>
            <a:endParaRPr lang="en-GB" sz="1800" b="1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ED2552EA-04AA-5240-AD8D-BB62FF1A575E}"/>
              </a:ext>
            </a:extLst>
          </p:cNvPr>
          <p:cNvSpPr/>
          <p:nvPr/>
        </p:nvSpPr>
        <p:spPr>
          <a:xfrm>
            <a:off x="1033838" y="3562984"/>
            <a:ext cx="2231962" cy="677160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black"/>
                </a:solidFill>
                <a:latin typeface="Calibri" panose="020F0502020204030204"/>
              </a:rPr>
              <a:t>Reference Architecture</a:t>
            </a:r>
          </a:p>
          <a:p>
            <a:pPr algn="ctr" defTabSz="457200">
              <a:defRPr/>
            </a:pPr>
            <a:r>
              <a:rPr lang="en-GB" sz="2000" b="1" kern="0" dirty="0">
                <a:solidFill>
                  <a:prstClr val="black"/>
                </a:solidFill>
                <a:latin typeface="Calibri" panose="020F0502020204030204"/>
              </a:rPr>
              <a:t>RA</a:t>
            </a:r>
            <a:endParaRPr lang="en-GB" sz="18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6CD1DE7-E3AB-7144-824A-B5152CE9637E}"/>
              </a:ext>
            </a:extLst>
          </p:cNvPr>
          <p:cNvSpPr/>
          <p:nvPr/>
        </p:nvSpPr>
        <p:spPr>
          <a:xfrm>
            <a:off x="3418732" y="2976401"/>
            <a:ext cx="556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GB" sz="1800" dirty="0">
                <a:solidFill>
                  <a:srgbClr val="3F3F3F"/>
                </a:solidFill>
                <a:latin typeface="Gill Sans Light"/>
                <a:hlinkClick r:id="rId4"/>
              </a:rPr>
              <a:t>https://github.com/cntt-n/CNTT/tree/master/doc/ref_model</a:t>
            </a:r>
            <a:endParaRPr lang="en-US" sz="1800" dirty="0">
              <a:solidFill>
                <a:srgbClr val="3F3F3F"/>
              </a:solidFill>
              <a:latin typeface="Gill Sans Light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BBF706-6C54-604A-ACB0-0461F767A24C}"/>
              </a:ext>
            </a:extLst>
          </p:cNvPr>
          <p:cNvSpPr/>
          <p:nvPr/>
        </p:nvSpPr>
        <p:spPr>
          <a:xfrm>
            <a:off x="3418732" y="3692442"/>
            <a:ext cx="5373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GB" sz="1800" dirty="0">
                <a:solidFill>
                  <a:srgbClr val="3F3F3F"/>
                </a:solidFill>
                <a:latin typeface="Gill Sans Light"/>
                <a:hlinkClick r:id="rId5"/>
              </a:rPr>
              <a:t>https://github.com/cntt-n/CNTT/tree/master/doc/ref_arch</a:t>
            </a:r>
            <a:endParaRPr lang="en-US" sz="1800" dirty="0">
              <a:solidFill>
                <a:srgbClr val="3F3F3F"/>
              </a:solidFill>
              <a:latin typeface="Gill Sans Light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E9B483B-A13D-DE47-AC4A-B701BD9AE808}"/>
              </a:ext>
            </a:extLst>
          </p:cNvPr>
          <p:cNvSpPr/>
          <p:nvPr/>
        </p:nvSpPr>
        <p:spPr>
          <a:xfrm>
            <a:off x="5931647" y="1316787"/>
            <a:ext cx="3054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GB" sz="1800" dirty="0">
                <a:solidFill>
                  <a:srgbClr val="3F3F3F"/>
                </a:solidFill>
                <a:latin typeface="Gill Sans Light"/>
                <a:hlinkClick r:id="rId6"/>
              </a:rPr>
              <a:t>https://github.com/cntt-n/CNTT</a:t>
            </a:r>
            <a:endParaRPr lang="en-US" sz="1800" dirty="0">
              <a:solidFill>
                <a:srgbClr val="3F3F3F"/>
              </a:solidFill>
              <a:latin typeface="Gill Sans Light"/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1FADA6A-A850-0C48-A9D2-F54F1541D8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320" y="1683928"/>
            <a:ext cx="554530" cy="55453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D8D826CA-773E-354D-ABBC-E038F3383771}"/>
              </a:ext>
            </a:extLst>
          </p:cNvPr>
          <p:cNvSpPr/>
          <p:nvPr/>
        </p:nvSpPr>
        <p:spPr>
          <a:xfrm>
            <a:off x="5939234" y="1776527"/>
            <a:ext cx="2863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GB" sz="1800" dirty="0">
                <a:solidFill>
                  <a:srgbClr val="3F3F3F"/>
                </a:solidFill>
                <a:latin typeface="Gill Sans Light"/>
                <a:hlinkClick r:id="rId8"/>
              </a:rPr>
              <a:t>https://cntt-n.github.io/CNTT/</a:t>
            </a:r>
            <a:endParaRPr lang="en-US" sz="1800" dirty="0">
              <a:solidFill>
                <a:srgbClr val="3F3F3F"/>
              </a:solidFill>
              <a:latin typeface="Gill Sans Light"/>
            </a:endParaRP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09298AD4-E402-6148-8704-D3A10984B09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175" y="1313786"/>
            <a:ext cx="586821" cy="465096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71144A54-361B-8643-80EC-DE491610E415}"/>
              </a:ext>
            </a:extLst>
          </p:cNvPr>
          <p:cNvSpPr/>
          <p:nvPr/>
        </p:nvSpPr>
        <p:spPr>
          <a:xfrm>
            <a:off x="5939235" y="2252986"/>
            <a:ext cx="3466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800" dirty="0">
                <a:solidFill>
                  <a:srgbClr val="3F3F3F"/>
                </a:solidFill>
                <a:latin typeface="Gill Sans Light"/>
                <a:hlinkClick r:id="rId10"/>
              </a:rPr>
              <a:t>https://github.com/cntt-n/CNTT/wiki</a:t>
            </a:r>
            <a:endParaRPr lang="en-US" sz="1800" dirty="0">
              <a:solidFill>
                <a:srgbClr val="3F3F3F"/>
              </a:solidFill>
              <a:latin typeface="Gill Sans Light"/>
            </a:endParaRPr>
          </a:p>
        </p:txBody>
      </p:sp>
      <p:pic>
        <p:nvPicPr>
          <p:cNvPr id="122" name="Picture 121" descr="File:Wikipedia-W-bold-in-square.svg - Wikimedia Commons">
            <a:extLst>
              <a:ext uri="{FF2B5EF4-FFF2-40B4-BE49-F238E27FC236}">
                <a16:creationId xmlns:a16="http://schemas.microsoft.com/office/drawing/2014/main" id="{83155E44-3F92-5545-82C7-DA968616DB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361850" y="2236267"/>
            <a:ext cx="534000" cy="534000"/>
          </a:xfrm>
          <a:prstGeom prst="rect">
            <a:avLst/>
          </a:prstGeom>
        </p:spPr>
      </p:pic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0E295477-8A7F-FC44-B0D2-951861066C2A}"/>
              </a:ext>
            </a:extLst>
          </p:cNvPr>
          <p:cNvSpPr/>
          <p:nvPr/>
        </p:nvSpPr>
        <p:spPr>
          <a:xfrm>
            <a:off x="1033838" y="4315955"/>
            <a:ext cx="2231962" cy="677160"/>
          </a:xfrm>
          <a:prstGeom prst="roundRect">
            <a:avLst/>
          </a:prstGeom>
          <a:solidFill>
            <a:srgbClr val="E8A48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prstClr val="black"/>
                </a:solidFill>
                <a:latin typeface="Calibri" panose="020F0502020204030204"/>
              </a:rPr>
              <a:t>Reference Implementation</a:t>
            </a:r>
          </a:p>
          <a:p>
            <a:pPr algn="ctr" defTabSz="457200">
              <a:defRPr/>
            </a:pPr>
            <a:r>
              <a:rPr lang="en-GB" sz="2000" b="1" kern="0" dirty="0">
                <a:solidFill>
                  <a:prstClr val="black"/>
                </a:solidFill>
                <a:latin typeface="Calibri" panose="020F0502020204030204"/>
              </a:rPr>
              <a:t>RI</a:t>
            </a:r>
            <a:endParaRPr lang="en-GB" sz="1800" b="1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8EA96E3-6FE3-6945-B5AD-96422509963C}"/>
              </a:ext>
            </a:extLst>
          </p:cNvPr>
          <p:cNvSpPr/>
          <p:nvPr/>
        </p:nvSpPr>
        <p:spPr>
          <a:xfrm>
            <a:off x="3418732" y="4445413"/>
            <a:ext cx="5370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GB" sz="1800" dirty="0">
                <a:solidFill>
                  <a:srgbClr val="3F3F3F"/>
                </a:solidFill>
                <a:latin typeface="Gill Sans Light"/>
                <a:hlinkClick r:id="rId13"/>
              </a:rPr>
              <a:t>https://github.com/cntt-n/CNTT/tree/master/doc/ref_impl</a:t>
            </a:r>
            <a:endParaRPr lang="en-GB" sz="1800" dirty="0">
              <a:solidFill>
                <a:srgbClr val="3F3F3F"/>
              </a:solidFill>
              <a:latin typeface="Gill Sans Light"/>
            </a:endParaRPr>
          </a:p>
        </p:txBody>
      </p:sp>
      <p:pic>
        <p:nvPicPr>
          <p:cNvPr id="125" name="Picture 2">
            <a:extLst>
              <a:ext uri="{FF2B5EF4-FFF2-40B4-BE49-F238E27FC236}">
                <a16:creationId xmlns:a16="http://schemas.microsoft.com/office/drawing/2014/main" id="{52702832-C5AE-8248-A660-B090EB2F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1665" y="2836214"/>
            <a:ext cx="2934231" cy="150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4BD36C5A-F370-914B-BC2C-F78D5EBDBC93}"/>
              </a:ext>
            </a:extLst>
          </p:cNvPr>
          <p:cNvSpPr/>
          <p:nvPr/>
        </p:nvSpPr>
        <p:spPr>
          <a:xfrm>
            <a:off x="1033838" y="5068926"/>
            <a:ext cx="2231962" cy="677160"/>
          </a:xfrm>
          <a:prstGeom prst="roundRect">
            <a:avLst/>
          </a:prstGeom>
          <a:solidFill>
            <a:srgbClr val="BA4D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r>
              <a:rPr lang="en-GB" sz="1400" kern="0" dirty="0">
                <a:solidFill>
                  <a:schemeClr val="bg1"/>
                </a:solidFill>
                <a:latin typeface="Calibri" panose="020F0502020204030204"/>
              </a:rPr>
              <a:t>Reference Certification</a:t>
            </a:r>
          </a:p>
          <a:p>
            <a:pPr algn="ctr" defTabSz="457200">
              <a:defRPr/>
            </a:pPr>
            <a:r>
              <a:rPr lang="en-GB" sz="2000" b="1" kern="0" dirty="0">
                <a:solidFill>
                  <a:schemeClr val="bg1"/>
                </a:solidFill>
                <a:latin typeface="Calibri" panose="020F0502020204030204"/>
              </a:rPr>
              <a:t>RC</a:t>
            </a:r>
            <a:endParaRPr lang="en-GB" sz="1800" b="1" kern="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5501FF-B0F0-4349-984A-CA3FA3E61CD9}"/>
              </a:ext>
            </a:extLst>
          </p:cNvPr>
          <p:cNvSpPr/>
          <p:nvPr/>
        </p:nvSpPr>
        <p:spPr>
          <a:xfrm>
            <a:off x="3418731" y="5222840"/>
            <a:ext cx="5360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GB" sz="1800" dirty="0">
                <a:solidFill>
                  <a:srgbClr val="3F3F3F"/>
                </a:solidFill>
                <a:latin typeface="Gill Sans Light"/>
                <a:hlinkClick r:id="rId15"/>
              </a:rPr>
              <a:t>https://github.com/cntt-n/CNTT/tree/master/doc/ref_cert</a:t>
            </a:r>
            <a:endParaRPr lang="en-GB" sz="1800" dirty="0">
              <a:solidFill>
                <a:srgbClr val="3F3F3F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05816996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57CB86-AA9D-6E4F-9301-B8D55DFAF6C9}"/>
              </a:ext>
            </a:extLst>
          </p:cNvPr>
          <p:cNvGrpSpPr/>
          <p:nvPr/>
        </p:nvGrpSpPr>
        <p:grpSpPr>
          <a:xfrm>
            <a:off x="852552" y="1412497"/>
            <a:ext cx="1489113" cy="1654858"/>
            <a:chOff x="729770" y="1828091"/>
            <a:chExt cx="1141456" cy="11556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2723C0-AC4A-764A-830E-5424CE472D1B}"/>
                </a:ext>
              </a:extLst>
            </p:cNvPr>
            <p:cNvSpPr txBox="1"/>
            <p:nvPr/>
          </p:nvSpPr>
          <p:spPr>
            <a:xfrm>
              <a:off x="729770" y="2745076"/>
              <a:ext cx="1084518" cy="238664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US" sz="1200" b="1" dirty="0">
                  <a:solidFill>
                    <a:srgbClr val="0070C0"/>
                  </a:solidFill>
                  <a:latin typeface="Vodafone Rg" pitchFamily="34" charset="0"/>
                </a:rPr>
                <a:t>Cloud stack A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33C14E-0435-D44C-B4F2-E6B99D885AA7}"/>
                </a:ext>
              </a:extLst>
            </p:cNvPr>
            <p:cNvGrpSpPr/>
            <p:nvPr/>
          </p:nvGrpSpPr>
          <p:grpSpPr>
            <a:xfrm>
              <a:off x="737419" y="1828091"/>
              <a:ext cx="1133807" cy="905277"/>
              <a:chOff x="737419" y="1828091"/>
              <a:chExt cx="1133807" cy="90527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BD99E52-BD1E-6745-BF91-377EFDCDA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419" y="2182051"/>
                <a:ext cx="1084518" cy="551317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07C79F9-4EDC-514E-89AD-99A184018B78}"/>
                  </a:ext>
                </a:extLst>
              </p:cNvPr>
              <p:cNvSpPr/>
              <p:nvPr/>
            </p:nvSpPr>
            <p:spPr>
              <a:xfrm>
                <a:off x="793571" y="1980525"/>
                <a:ext cx="334614" cy="314632"/>
              </a:xfrm>
              <a:prstGeom prst="ellipse">
                <a:avLst/>
              </a:prstGeom>
              <a:solidFill>
                <a:srgbClr val="0170C0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kern="1200" dirty="0">
                    <a:solidFill>
                      <a:schemeClr val="bg1"/>
                    </a:solidFill>
                    <a:latin typeface="Vodafone Rg" pitchFamily="34" charset="0"/>
                    <a:ea typeface="+mn-ea"/>
                    <a:cs typeface="+mn-cs"/>
                  </a:rPr>
                  <a:t>NF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3339A6D-1527-B247-B4FC-C9124FD9B463}"/>
                  </a:ext>
                </a:extLst>
              </p:cNvPr>
              <p:cNvSpPr/>
              <p:nvPr/>
            </p:nvSpPr>
            <p:spPr>
              <a:xfrm>
                <a:off x="1536612" y="1991198"/>
                <a:ext cx="334614" cy="314632"/>
              </a:xfrm>
              <a:prstGeom prst="ellipse">
                <a:avLst/>
              </a:prstGeom>
              <a:solidFill>
                <a:srgbClr val="0170C0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kern="1200" dirty="0">
                    <a:solidFill>
                      <a:schemeClr val="bg1"/>
                    </a:solidFill>
                    <a:latin typeface="Vodafone Rg" pitchFamily="34" charset="0"/>
                    <a:ea typeface="+mn-ea"/>
                    <a:cs typeface="+mn-cs"/>
                  </a:rPr>
                  <a:t>NF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5D34F23-E1CF-A147-AFC4-356F96C8A3A5}"/>
                  </a:ext>
                </a:extLst>
              </p:cNvPr>
              <p:cNvSpPr/>
              <p:nvPr/>
            </p:nvSpPr>
            <p:spPr>
              <a:xfrm>
                <a:off x="1184337" y="1828091"/>
                <a:ext cx="334614" cy="314632"/>
              </a:xfrm>
              <a:prstGeom prst="ellipse">
                <a:avLst/>
              </a:prstGeom>
              <a:solidFill>
                <a:srgbClr val="0170C0"/>
              </a:solidFill>
              <a:ln w="25400" cap="flat" cmpd="sng" algn="ctr">
                <a:noFill/>
                <a:prstDash val="solid"/>
              </a:ln>
              <a:effectLst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kern="1200" dirty="0">
                    <a:solidFill>
                      <a:schemeClr val="bg1"/>
                    </a:solidFill>
                    <a:latin typeface="Vodafone Rg" pitchFamily="34" charset="0"/>
                    <a:ea typeface="+mn-ea"/>
                    <a:cs typeface="+mn-cs"/>
                  </a:rPr>
                  <a:t>NF</a:t>
                </a:r>
              </a:p>
            </p:txBody>
          </p:sp>
        </p:grpSp>
      </p:grpSp>
      <p:pic>
        <p:nvPicPr>
          <p:cNvPr id="11" name="Picture 920" descr="chipset">
            <a:extLst>
              <a:ext uri="{FF2B5EF4-FFF2-40B4-BE49-F238E27FC236}">
                <a16:creationId xmlns:a16="http://schemas.microsoft.com/office/drawing/2014/main" id="{D178CB34-F768-8A44-B28C-023228E7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123285" y="2279695"/>
            <a:ext cx="317240" cy="30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 descr="Image result for dpdk png">
            <a:extLst>
              <a:ext uri="{FF2B5EF4-FFF2-40B4-BE49-F238E27FC236}">
                <a16:creationId xmlns:a16="http://schemas.microsoft.com/office/drawing/2014/main" id="{86D1A095-E42C-E547-8B51-41DBB79C3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510" b="29320"/>
          <a:stretch/>
        </p:blipFill>
        <p:spPr bwMode="auto">
          <a:xfrm>
            <a:off x="1463626" y="2300677"/>
            <a:ext cx="660516" cy="2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VMWare">
            <a:extLst>
              <a:ext uri="{FF2B5EF4-FFF2-40B4-BE49-F238E27FC236}">
                <a16:creationId xmlns:a16="http://schemas.microsoft.com/office/drawing/2014/main" id="{DB63CE2F-38CB-C74F-A2A2-7620ECA7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88271" y="1997968"/>
            <a:ext cx="305613" cy="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B3195C7-18D7-1F41-B840-0E30728DB399}"/>
              </a:ext>
            </a:extLst>
          </p:cNvPr>
          <p:cNvGrpSpPr/>
          <p:nvPr/>
        </p:nvGrpSpPr>
        <p:grpSpPr>
          <a:xfrm>
            <a:off x="3353847" y="1412497"/>
            <a:ext cx="1627350" cy="1625789"/>
            <a:chOff x="1783535" y="1942810"/>
            <a:chExt cx="1177658" cy="113532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CD0A42-9985-194F-830B-45B3C53427F6}"/>
                </a:ext>
              </a:extLst>
            </p:cNvPr>
            <p:cNvGrpSpPr/>
            <p:nvPr/>
          </p:nvGrpSpPr>
          <p:grpSpPr>
            <a:xfrm>
              <a:off x="1783535" y="1942810"/>
              <a:ext cx="1177658" cy="1135326"/>
              <a:chOff x="693568" y="1828091"/>
              <a:chExt cx="1177658" cy="113532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9E349B9-E950-2543-9FE9-042A762016E0}"/>
                  </a:ext>
                </a:extLst>
              </p:cNvPr>
              <p:cNvSpPr txBox="1"/>
              <p:nvPr/>
            </p:nvSpPr>
            <p:spPr>
              <a:xfrm>
                <a:off x="693568" y="2724753"/>
                <a:ext cx="1084518" cy="238664"/>
              </a:xfrm>
              <a:prstGeom prst="rect">
                <a:avLst/>
              </a:prstGeom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 algn="ctr">
                  <a:buFont typeface="Arial" pitchFamily="34" charset="0"/>
                  <a:buNone/>
                </a:pPr>
                <a:r>
                  <a:rPr lang="en-US" sz="1200" b="1" dirty="0">
                    <a:solidFill>
                      <a:schemeClr val="accent4"/>
                    </a:solidFill>
                    <a:latin typeface="Vodafone Rg" pitchFamily="34" charset="0"/>
                  </a:rPr>
                  <a:t>Cloud stack B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57D5545-D1B7-1D49-ACFA-37EE10D8BDDB}"/>
                  </a:ext>
                </a:extLst>
              </p:cNvPr>
              <p:cNvGrpSpPr/>
              <p:nvPr/>
            </p:nvGrpSpPr>
            <p:grpSpPr>
              <a:xfrm>
                <a:off x="737419" y="1828091"/>
                <a:ext cx="1133807" cy="905277"/>
                <a:chOff x="737419" y="1828091"/>
                <a:chExt cx="1133807" cy="90527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33E1BC5-6970-3B4E-AD46-AB92E2718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7419" y="2182051"/>
                  <a:ext cx="1084518" cy="551317"/>
                </a:xfrm>
                <a:prstGeom prst="rect">
                  <a:avLst/>
                </a:prstGeom>
              </p:spPr>
            </p:pic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4CC2F38-10ED-754C-9436-DC8DB73C301B}"/>
                    </a:ext>
                  </a:extLst>
                </p:cNvPr>
                <p:cNvSpPr/>
                <p:nvPr/>
              </p:nvSpPr>
              <p:spPr>
                <a:xfrm>
                  <a:off x="793571" y="1980525"/>
                  <a:ext cx="334614" cy="314632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>
                      <a:solidFill>
                        <a:schemeClr val="bg1"/>
                      </a:solidFill>
                      <a:latin typeface="Vodafone Rg" pitchFamily="34" charset="0"/>
                      <a:ea typeface="+mn-ea"/>
                      <a:cs typeface="+mn-cs"/>
                    </a:rPr>
                    <a:t>NF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E3C4DBC-F5C9-5A4D-8709-C6B65A8D11FF}"/>
                    </a:ext>
                  </a:extLst>
                </p:cNvPr>
                <p:cNvSpPr/>
                <p:nvPr/>
              </p:nvSpPr>
              <p:spPr>
                <a:xfrm>
                  <a:off x="1536612" y="1991198"/>
                  <a:ext cx="334614" cy="314632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>
                      <a:solidFill>
                        <a:schemeClr val="bg1"/>
                      </a:solidFill>
                      <a:latin typeface="Vodafone Rg" pitchFamily="34" charset="0"/>
                      <a:ea typeface="+mn-ea"/>
                      <a:cs typeface="+mn-cs"/>
                    </a:rPr>
                    <a:t>NF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D43F62E-114C-D54B-A7C1-DA9CB930E306}"/>
                    </a:ext>
                  </a:extLst>
                </p:cNvPr>
                <p:cNvSpPr/>
                <p:nvPr/>
              </p:nvSpPr>
              <p:spPr>
                <a:xfrm>
                  <a:off x="1184337" y="1828091"/>
                  <a:ext cx="334614" cy="314632"/>
                </a:xfrm>
                <a:prstGeom prst="ellipse">
                  <a:avLst/>
                </a:prstGeom>
                <a:solidFill>
                  <a:schemeClr val="accent4"/>
                </a:solidFill>
                <a:ln w="25400" cap="flat" cmpd="sng" algn="ctr">
                  <a:noFill/>
                  <a:prstDash val="solid"/>
                </a:ln>
                <a:effectLst/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algn="ctr" defTabSz="444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000" kern="1200" dirty="0">
                      <a:solidFill>
                        <a:schemeClr val="bg1"/>
                      </a:solidFill>
                      <a:latin typeface="Vodafone Rg" pitchFamily="34" charset="0"/>
                      <a:ea typeface="+mn-ea"/>
                      <a:cs typeface="+mn-cs"/>
                    </a:rPr>
                    <a:t>NF</a:t>
                  </a:r>
                </a:p>
              </p:txBody>
            </p:sp>
          </p:grpSp>
        </p:grpSp>
        <p:pic>
          <p:nvPicPr>
            <p:cNvPr id="16" name="Picture 4" descr="Image result for pcie express logo">
              <a:extLst>
                <a:ext uri="{FF2B5EF4-FFF2-40B4-BE49-F238E27FC236}">
                  <a16:creationId xmlns:a16="http://schemas.microsoft.com/office/drawing/2014/main" id="{1E576DD4-FBFF-9D49-A83B-0BF6BB148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098" y="2568049"/>
              <a:ext cx="289054" cy="15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Image result for libvirt">
              <a:extLst>
                <a:ext uri="{FF2B5EF4-FFF2-40B4-BE49-F238E27FC236}">
                  <a16:creationId xmlns:a16="http://schemas.microsoft.com/office/drawing/2014/main" id="{BC4B46D1-13B4-BA4A-9F5A-0CFE3EBABF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651" y="2618404"/>
              <a:ext cx="332030" cy="14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1568EA-672C-DA42-B48B-5DDFFCFCA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4487" y="2398113"/>
              <a:ext cx="192468" cy="17721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1977E6-6740-2840-8C13-E18EFCB0EE5A}"/>
              </a:ext>
            </a:extLst>
          </p:cNvPr>
          <p:cNvGrpSpPr/>
          <p:nvPr/>
        </p:nvGrpSpPr>
        <p:grpSpPr>
          <a:xfrm>
            <a:off x="1999964" y="2598265"/>
            <a:ext cx="1691880" cy="1403537"/>
            <a:chOff x="737419" y="1828091"/>
            <a:chExt cx="1133807" cy="9052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3E02C0-54B4-0D41-9E0E-0F5C1E6CF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419" y="2182051"/>
              <a:ext cx="1084518" cy="551317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957B93-279D-5545-BE8F-BA583ACC5948}"/>
                </a:ext>
              </a:extLst>
            </p:cNvPr>
            <p:cNvSpPr/>
            <p:nvPr/>
          </p:nvSpPr>
          <p:spPr>
            <a:xfrm>
              <a:off x="793571" y="1980525"/>
              <a:ext cx="334614" cy="314632"/>
            </a:xfrm>
            <a:prstGeom prst="ellipse">
              <a:avLst/>
            </a:prstGeom>
            <a:solidFill>
              <a:srgbClr val="761E78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1"/>
                  </a:solidFill>
                  <a:latin typeface="Vodafone Rg" pitchFamily="34" charset="0"/>
                  <a:ea typeface="+mn-ea"/>
                  <a:cs typeface="+mn-cs"/>
                </a:rPr>
                <a:t>NF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CCDF621-E43C-E742-AC53-5C5284A6E5C8}"/>
                </a:ext>
              </a:extLst>
            </p:cNvPr>
            <p:cNvSpPr/>
            <p:nvPr/>
          </p:nvSpPr>
          <p:spPr>
            <a:xfrm>
              <a:off x="1536612" y="1991198"/>
              <a:ext cx="334614" cy="314632"/>
            </a:xfrm>
            <a:prstGeom prst="ellipse">
              <a:avLst/>
            </a:prstGeom>
            <a:solidFill>
              <a:srgbClr val="761E78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1"/>
                  </a:solidFill>
                  <a:latin typeface="Vodafone Rg" pitchFamily="34" charset="0"/>
                  <a:ea typeface="+mn-ea"/>
                  <a:cs typeface="+mn-cs"/>
                </a:rPr>
                <a:t>NF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0C8630B-82C8-CB4C-8193-9B6A15679017}"/>
                </a:ext>
              </a:extLst>
            </p:cNvPr>
            <p:cNvSpPr/>
            <p:nvPr/>
          </p:nvSpPr>
          <p:spPr>
            <a:xfrm>
              <a:off x="1184337" y="1828091"/>
              <a:ext cx="334614" cy="314632"/>
            </a:xfrm>
            <a:prstGeom prst="ellipse">
              <a:avLst/>
            </a:prstGeom>
            <a:solidFill>
              <a:srgbClr val="761E78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>
                  <a:solidFill>
                    <a:schemeClr val="bg1"/>
                  </a:solidFill>
                  <a:latin typeface="Vodafone Rg" pitchFamily="34" charset="0"/>
                  <a:ea typeface="+mn-ea"/>
                  <a:cs typeface="+mn-cs"/>
                </a:rPr>
                <a:t>NF</a:t>
              </a:r>
            </a:p>
          </p:txBody>
        </p:sp>
      </p:grpSp>
      <p:pic>
        <p:nvPicPr>
          <p:cNvPr id="30" name="Picture 12" descr="Image result for fd.io">
            <a:extLst>
              <a:ext uri="{FF2B5EF4-FFF2-40B4-BE49-F238E27FC236}">
                <a16:creationId xmlns:a16="http://schemas.microsoft.com/office/drawing/2014/main" id="{15A21BAF-0909-A645-83BA-402F15D3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1952" y="3224725"/>
            <a:ext cx="945432" cy="9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747853-D77B-B447-9145-AB79F44BA8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632" y="3269804"/>
            <a:ext cx="278806" cy="2813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94C9E5A-B429-2F41-B68A-690290EE8315}"/>
              </a:ext>
            </a:extLst>
          </p:cNvPr>
          <p:cNvSpPr txBox="1"/>
          <p:nvPr/>
        </p:nvSpPr>
        <p:spPr>
          <a:xfrm>
            <a:off x="2036740" y="3952177"/>
            <a:ext cx="1618330" cy="370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  <a:latin typeface="Vodafone Rg" pitchFamily="34" charset="0"/>
              </a:rPr>
              <a:t>Cloud stack 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B43476-840B-0949-BE78-F62320F89C7A}"/>
              </a:ext>
            </a:extLst>
          </p:cNvPr>
          <p:cNvGrpSpPr/>
          <p:nvPr/>
        </p:nvGrpSpPr>
        <p:grpSpPr>
          <a:xfrm>
            <a:off x="704795" y="4297700"/>
            <a:ext cx="4282220" cy="1569660"/>
            <a:chOff x="454546" y="4381810"/>
            <a:chExt cx="4282220" cy="1569660"/>
          </a:xfrm>
        </p:grpSpPr>
        <p:sp>
          <p:nvSpPr>
            <p:cNvPr id="34" name="ZoneTexte 3">
              <a:extLst>
                <a:ext uri="{FF2B5EF4-FFF2-40B4-BE49-F238E27FC236}">
                  <a16:creationId xmlns:a16="http://schemas.microsoft.com/office/drawing/2014/main" id="{920A51C3-E3C7-064F-9ED2-FC5AECFA6A95}"/>
                </a:ext>
              </a:extLst>
            </p:cNvPr>
            <p:cNvSpPr txBox="1"/>
            <p:nvPr/>
          </p:nvSpPr>
          <p:spPr>
            <a:xfrm>
              <a:off x="472870" y="4381810"/>
              <a:ext cx="42638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Vodafone Rg" pitchFamily="34" charset="0"/>
                </a:rPr>
                <a:t>Many combinations  </a:t>
              </a:r>
            </a:p>
            <a:p>
              <a:pPr algn="ctr"/>
              <a:r>
                <a:rPr lang="en-GB" sz="3200" b="1" dirty="0">
                  <a:latin typeface="Vodafone Rg" pitchFamily="34" charset="0"/>
                </a:rPr>
                <a:t>=</a:t>
              </a:r>
            </a:p>
            <a:p>
              <a:pPr algn="ctr"/>
              <a:r>
                <a:rPr lang="en-GB" sz="3200" b="1" dirty="0">
                  <a:solidFill>
                    <a:srgbClr val="0070C0"/>
                  </a:solidFill>
                  <a:latin typeface="Vodafone Rg" pitchFamily="34" charset="0"/>
                </a:rPr>
                <a:t>silo deployments</a:t>
              </a:r>
              <a:endParaRPr lang="fr-FR" sz="3200" dirty="0">
                <a:solidFill>
                  <a:srgbClr val="0070C0"/>
                </a:solidFill>
              </a:endParaRPr>
            </a:p>
          </p:txBody>
        </p:sp>
        <p:pic>
          <p:nvPicPr>
            <p:cNvPr id="35" name="Picture 20" descr="Image result for danger">
              <a:extLst>
                <a:ext uri="{FF2B5EF4-FFF2-40B4-BE49-F238E27FC236}">
                  <a16:creationId xmlns:a16="http://schemas.microsoft.com/office/drawing/2014/main" id="{7A652662-9976-7E4A-A16B-AFAB324A4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546" y="5357938"/>
              <a:ext cx="563064" cy="503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0" descr="Image result for danger">
              <a:extLst>
                <a:ext uri="{FF2B5EF4-FFF2-40B4-BE49-F238E27FC236}">
                  <a16:creationId xmlns:a16="http://schemas.microsoft.com/office/drawing/2014/main" id="{1ABE4C7D-8661-4147-A5BE-9A30834AD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0825" y="5340013"/>
              <a:ext cx="563064" cy="503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A2D8FB1-A67B-F443-96B7-D1C225E3E64A}"/>
              </a:ext>
            </a:extLst>
          </p:cNvPr>
          <p:cNvSpPr/>
          <p:nvPr/>
        </p:nvSpPr>
        <p:spPr>
          <a:xfrm>
            <a:off x="555612" y="1171115"/>
            <a:ext cx="4580585" cy="4996006"/>
          </a:xfrm>
          <a:prstGeom prst="roundRect">
            <a:avLst>
              <a:gd name="adj" fmla="val 5854"/>
            </a:avLst>
          </a:prstGeom>
          <a:noFill/>
          <a:ln w="57150" cap="flat" cmpd="sng" algn="ctr">
            <a:solidFill>
              <a:srgbClr val="D5040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569981-A77E-1242-908C-5B1BFD19F6FC}"/>
              </a:ext>
            </a:extLst>
          </p:cNvPr>
          <p:cNvCxnSpPr>
            <a:stCxn id="8" idx="4"/>
            <a:endCxn id="11" idx="0"/>
          </p:cNvCxnSpPr>
          <p:nvPr/>
        </p:nvCxnSpPr>
        <p:spPr>
          <a:xfrm>
            <a:off x="1154049" y="2081322"/>
            <a:ext cx="127856" cy="198373"/>
          </a:xfrm>
          <a:prstGeom prst="straightConnector1">
            <a:avLst/>
          </a:prstGeom>
          <a:ln>
            <a:solidFill>
              <a:srgbClr val="01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E6E582-0A9F-6642-B7ED-03BC924F2935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1933373" y="2096606"/>
            <a:ext cx="190028" cy="252302"/>
          </a:xfrm>
          <a:prstGeom prst="straightConnector1">
            <a:avLst/>
          </a:prstGeom>
          <a:ln>
            <a:solidFill>
              <a:srgbClr val="01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BDAACDA-C4B7-BA49-813E-3143E08702D2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1641078" y="1863041"/>
            <a:ext cx="22754" cy="134927"/>
          </a:xfrm>
          <a:prstGeom prst="straightConnector1">
            <a:avLst/>
          </a:prstGeom>
          <a:ln>
            <a:solidFill>
              <a:srgbClr val="01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C69937-C887-964A-B65A-BEC2CF1B0E0B}"/>
              </a:ext>
            </a:extLst>
          </p:cNvPr>
          <p:cNvCxnSpPr>
            <a:cxnSpLocks/>
            <a:stCxn id="22" idx="4"/>
            <a:endCxn id="16" idx="0"/>
          </p:cNvCxnSpPr>
          <p:nvPr/>
        </p:nvCxnSpPr>
        <p:spPr>
          <a:xfrm>
            <a:off x="3723231" y="2081336"/>
            <a:ext cx="31478" cy="22650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BF591A-121E-F448-B3D5-C30AD8174428}"/>
              </a:ext>
            </a:extLst>
          </p:cNvPr>
          <p:cNvCxnSpPr>
            <a:cxnSpLocks/>
            <a:stCxn id="24" idx="4"/>
            <a:endCxn id="18" idx="0"/>
          </p:cNvCxnSpPr>
          <p:nvPr/>
        </p:nvCxnSpPr>
        <p:spPr>
          <a:xfrm flipH="1">
            <a:off x="4220526" y="1863050"/>
            <a:ext cx="42686" cy="20144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14DB85-035D-F348-8DB7-9EA90571D78F}"/>
              </a:ext>
            </a:extLst>
          </p:cNvPr>
          <p:cNvCxnSpPr>
            <a:cxnSpLocks/>
            <a:stCxn id="23" idx="4"/>
            <a:endCxn id="17" idx="0"/>
          </p:cNvCxnSpPr>
          <p:nvPr/>
        </p:nvCxnSpPr>
        <p:spPr>
          <a:xfrm flipH="1">
            <a:off x="4556241" y="2096619"/>
            <a:ext cx="193763" cy="28333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E6CCCBB-6F51-2F43-B406-CCCD51D3BE0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230" y="3501337"/>
            <a:ext cx="372055" cy="309883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0A8859-1822-C440-AE4E-F8F5C6E58CA0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365518" y="3305807"/>
            <a:ext cx="15740" cy="195530"/>
          </a:xfrm>
          <a:prstGeom prst="straightConnector1">
            <a:avLst/>
          </a:prstGeom>
          <a:ln>
            <a:solidFill>
              <a:srgbClr val="761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1283B8-D0B3-D74F-B459-F9EE6E663D97}"/>
              </a:ext>
            </a:extLst>
          </p:cNvPr>
          <p:cNvCxnSpPr>
            <a:cxnSpLocks/>
          </p:cNvCxnSpPr>
          <p:nvPr/>
        </p:nvCxnSpPr>
        <p:spPr>
          <a:xfrm flipH="1">
            <a:off x="3239273" y="3318459"/>
            <a:ext cx="159430" cy="266304"/>
          </a:xfrm>
          <a:prstGeom prst="straightConnector1">
            <a:avLst/>
          </a:prstGeom>
          <a:ln>
            <a:solidFill>
              <a:srgbClr val="761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0A4956-B266-0C43-8EFF-A998B1887229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2916518" y="3086069"/>
            <a:ext cx="14517" cy="183735"/>
          </a:xfrm>
          <a:prstGeom prst="straightConnector1">
            <a:avLst/>
          </a:prstGeom>
          <a:ln>
            <a:solidFill>
              <a:srgbClr val="761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4DD1-24D9-7749-A778-E8BA2D921C93}"/>
              </a:ext>
            </a:extLst>
          </p:cNvPr>
          <p:cNvSpPr/>
          <p:nvPr/>
        </p:nvSpPr>
        <p:spPr>
          <a:xfrm>
            <a:off x="6683271" y="1171135"/>
            <a:ext cx="4580585" cy="4996007"/>
          </a:xfrm>
          <a:prstGeom prst="roundRect">
            <a:avLst>
              <a:gd name="adj" fmla="val 5854"/>
            </a:avLst>
          </a:prstGeom>
          <a:noFill/>
          <a:ln w="57150" cap="flat" cmpd="sng" algn="ctr">
            <a:solidFill>
              <a:srgbClr val="00B0CA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B11F701-388C-9947-8AF7-C5AD0AE49945}"/>
              </a:ext>
            </a:extLst>
          </p:cNvPr>
          <p:cNvSpPr/>
          <p:nvPr/>
        </p:nvSpPr>
        <p:spPr>
          <a:xfrm>
            <a:off x="5298159" y="3107638"/>
            <a:ext cx="1282390" cy="1097280"/>
          </a:xfrm>
          <a:prstGeom prst="stripedRightArrow">
            <a:avLst/>
          </a:prstGeom>
          <a:gradFill flip="none" rotWithShape="1">
            <a:gsLst>
              <a:gs pos="0">
                <a:srgbClr val="D50401"/>
              </a:gs>
              <a:gs pos="34000">
                <a:schemeClr val="accent1">
                  <a:lumMod val="45000"/>
                  <a:lumOff val="5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55000">
                <a:srgbClr val="00B0CA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6CE9167-0B26-8249-9D4F-15DA55B0E495}"/>
              </a:ext>
            </a:extLst>
          </p:cNvPr>
          <p:cNvSpPr/>
          <p:nvPr/>
        </p:nvSpPr>
        <p:spPr>
          <a:xfrm>
            <a:off x="8599683" y="1410945"/>
            <a:ext cx="873179" cy="670377"/>
          </a:xfrm>
          <a:prstGeom prst="ellipse">
            <a:avLst/>
          </a:prstGeom>
          <a:solidFill>
            <a:srgbClr val="EC9800"/>
          </a:solidFill>
          <a:ln>
            <a:noFill/>
          </a:ln>
          <a:effectLst/>
        </p:spPr>
        <p:txBody>
          <a:bodyPr spcFirstLastPara="0" vert="horz" wrap="square" lIns="8467" tIns="8467" rIns="8467" bIns="8467" numCol="1" spcCol="1270" rtlCol="0" anchor="ctr" anchorCtr="0">
            <a:noAutofit/>
          </a:bodyPr>
          <a:lstStyle/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NF</a:t>
            </a:r>
          </a:p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Vendor 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729D7A7-0682-D84B-BA10-C731155A666C}"/>
              </a:ext>
            </a:extLst>
          </p:cNvPr>
          <p:cNvSpPr/>
          <p:nvPr/>
        </p:nvSpPr>
        <p:spPr>
          <a:xfrm>
            <a:off x="7092737" y="1416149"/>
            <a:ext cx="873179" cy="670377"/>
          </a:xfrm>
          <a:prstGeom prst="ellipse">
            <a:avLst/>
          </a:prstGeom>
          <a:solidFill>
            <a:srgbClr val="0170C0"/>
          </a:solidFill>
          <a:ln>
            <a:noFill/>
          </a:ln>
          <a:effectLst/>
        </p:spPr>
        <p:txBody>
          <a:bodyPr spcFirstLastPara="0" vert="horz" wrap="square" lIns="8467" tIns="8467" rIns="8467" bIns="8467" numCol="1" spcCol="1270" rtlCol="0" anchor="ctr" anchorCtr="0">
            <a:noAutofit/>
          </a:bodyPr>
          <a:lstStyle/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NF</a:t>
            </a:r>
          </a:p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Vendor 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1B6B5E-4B24-3D4B-B57D-0D1109648106}"/>
              </a:ext>
            </a:extLst>
          </p:cNvPr>
          <p:cNvSpPr/>
          <p:nvPr/>
        </p:nvSpPr>
        <p:spPr>
          <a:xfrm>
            <a:off x="10110656" y="1438634"/>
            <a:ext cx="873179" cy="670377"/>
          </a:xfrm>
          <a:prstGeom prst="ellipse">
            <a:avLst/>
          </a:prstGeom>
          <a:solidFill>
            <a:srgbClr val="751E78"/>
          </a:solidFill>
          <a:ln>
            <a:noFill/>
          </a:ln>
          <a:effectLst/>
        </p:spPr>
        <p:txBody>
          <a:bodyPr spcFirstLastPara="0" vert="horz" wrap="square" lIns="8467" tIns="8467" rIns="8467" bIns="8467" numCol="1" spcCol="1270" rtlCol="0" anchor="ctr" anchorCtr="0">
            <a:noAutofit/>
          </a:bodyPr>
          <a:lstStyle/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NF</a:t>
            </a:r>
          </a:p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67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Vendor C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8DE985-A7B9-154C-AB5A-19F5A1E9882E}"/>
              </a:ext>
            </a:extLst>
          </p:cNvPr>
          <p:cNvGrpSpPr/>
          <p:nvPr/>
        </p:nvGrpSpPr>
        <p:grpSpPr>
          <a:xfrm>
            <a:off x="9124238" y="3169430"/>
            <a:ext cx="830241" cy="801555"/>
            <a:chOff x="7081265" y="3550470"/>
            <a:chExt cx="1072424" cy="1114179"/>
          </a:xfrm>
        </p:grpSpPr>
        <p:pic>
          <p:nvPicPr>
            <p:cNvPr id="54" name="Picture 4" descr="Image result for FPGA clipart">
              <a:extLst>
                <a:ext uri="{FF2B5EF4-FFF2-40B4-BE49-F238E27FC236}">
                  <a16:creationId xmlns:a16="http://schemas.microsoft.com/office/drawing/2014/main" id="{7973CDBA-54EB-D844-A74F-989B4EFC9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27" y="4165590"/>
              <a:ext cx="382588" cy="38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8" descr="Image result for nic symbol">
              <a:extLst>
                <a:ext uri="{FF2B5EF4-FFF2-40B4-BE49-F238E27FC236}">
                  <a16:creationId xmlns:a16="http://schemas.microsoft.com/office/drawing/2014/main" id="{B39E8DA4-4556-4A49-BA8A-20E09C648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931" y="4156046"/>
              <a:ext cx="460959" cy="46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Image result for storage png">
              <a:extLst>
                <a:ext uri="{FF2B5EF4-FFF2-40B4-BE49-F238E27FC236}">
                  <a16:creationId xmlns:a16="http://schemas.microsoft.com/office/drawing/2014/main" id="{31C1EF25-D76A-A440-856B-D12AF8912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6154" y="3719498"/>
              <a:ext cx="248514" cy="3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AD32D3C-77C8-344F-AEB7-4E5596AF230C}"/>
                </a:ext>
              </a:extLst>
            </p:cNvPr>
            <p:cNvSpPr/>
            <p:nvPr/>
          </p:nvSpPr>
          <p:spPr>
            <a:xfrm>
              <a:off x="7081265" y="3550470"/>
              <a:ext cx="1072424" cy="1114179"/>
            </a:xfrm>
            <a:prstGeom prst="roundRect">
              <a:avLst/>
            </a:prstGeom>
            <a:noFill/>
            <a:ln w="57150" cap="flat" cmpd="thickThin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spcFirstLastPara="0" vert="horz" wrap="square" lIns="8467" tIns="8467" rIns="8467" bIns="8467" numCol="1" spcCol="1270" rtlCol="0" anchor="ctr" anchorCtr="0">
              <a:noAutofit/>
            </a:bodyPr>
            <a:lstStyle/>
            <a:p>
              <a:pPr marL="0" marR="0" lvl="0" indent="0" algn="ctr" defTabSz="59265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</a:endParaRPr>
            </a:p>
          </p:txBody>
        </p:sp>
        <p:pic>
          <p:nvPicPr>
            <p:cNvPr id="58" name="Picture 4" descr="Image result for memory png">
              <a:extLst>
                <a:ext uri="{FF2B5EF4-FFF2-40B4-BE49-F238E27FC236}">
                  <a16:creationId xmlns:a16="http://schemas.microsoft.com/office/drawing/2014/main" id="{4E6FF62B-7373-CB45-A71A-AED3C50B6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647318">
              <a:off x="7506349" y="3700489"/>
              <a:ext cx="436743" cy="3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Image result for CPU clipart png">
              <a:extLst>
                <a:ext uri="{FF2B5EF4-FFF2-40B4-BE49-F238E27FC236}">
                  <a16:creationId xmlns:a16="http://schemas.microsoft.com/office/drawing/2014/main" id="{302B91AD-F8CA-C14E-8CD4-3A1195842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9585" y="3657560"/>
              <a:ext cx="402738" cy="40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00A35DF-7E00-6B41-A05F-4695B019248E}"/>
              </a:ext>
            </a:extLst>
          </p:cNvPr>
          <p:cNvGrpSpPr/>
          <p:nvPr/>
        </p:nvGrpSpPr>
        <p:grpSpPr>
          <a:xfrm>
            <a:off x="8036675" y="3160789"/>
            <a:ext cx="852204" cy="812984"/>
            <a:chOff x="3897902" y="3470458"/>
            <a:chExt cx="1072424" cy="1114179"/>
          </a:xfrm>
        </p:grpSpPr>
        <p:pic>
          <p:nvPicPr>
            <p:cNvPr id="61" name="Picture 2" descr="Image result for storage png">
              <a:extLst>
                <a:ext uri="{FF2B5EF4-FFF2-40B4-BE49-F238E27FC236}">
                  <a16:creationId xmlns:a16="http://schemas.microsoft.com/office/drawing/2014/main" id="{8E51D78D-43BE-7D4A-BEF2-F97DBF6EC2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5676" y="4087072"/>
              <a:ext cx="248514" cy="3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460454A-E76F-F94E-9A9E-75BE7CE000D1}"/>
                </a:ext>
              </a:extLst>
            </p:cNvPr>
            <p:cNvSpPr/>
            <p:nvPr/>
          </p:nvSpPr>
          <p:spPr>
            <a:xfrm>
              <a:off x="3897902" y="3470458"/>
              <a:ext cx="1072424" cy="1114179"/>
            </a:xfrm>
            <a:prstGeom prst="roundRect">
              <a:avLst/>
            </a:prstGeom>
            <a:noFill/>
            <a:ln w="57150" cap="flat" cmpd="thickThin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spcFirstLastPara="0" vert="horz" wrap="square" lIns="8467" tIns="8467" rIns="8467" bIns="8467" numCol="1" spcCol="1270" rtlCol="0" anchor="ctr" anchorCtr="0">
              <a:noAutofit/>
            </a:bodyPr>
            <a:lstStyle/>
            <a:p>
              <a:pPr marL="0" marR="0" lvl="0" indent="0" algn="ctr" defTabSz="59265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</a:endParaRPr>
            </a:p>
          </p:txBody>
        </p:sp>
        <p:pic>
          <p:nvPicPr>
            <p:cNvPr id="63" name="Picture 4" descr="Image result for memory png">
              <a:extLst>
                <a:ext uri="{FF2B5EF4-FFF2-40B4-BE49-F238E27FC236}">
                  <a16:creationId xmlns:a16="http://schemas.microsoft.com/office/drawing/2014/main" id="{75D18343-0953-A040-A79E-0E8E219C8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647318">
              <a:off x="4530306" y="3592904"/>
              <a:ext cx="436743" cy="3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Image result for CPU clipart png">
              <a:extLst>
                <a:ext uri="{FF2B5EF4-FFF2-40B4-BE49-F238E27FC236}">
                  <a16:creationId xmlns:a16="http://schemas.microsoft.com/office/drawing/2014/main" id="{577C2D8A-C30D-B540-B966-DC88D4EF0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334" y="3581988"/>
              <a:ext cx="402738" cy="40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D0453EE-39E9-3243-801E-EF3C948DEBD5}"/>
                </a:ext>
              </a:extLst>
            </p:cNvPr>
            <p:cNvSpPr txBox="1"/>
            <p:nvPr/>
          </p:nvSpPr>
          <p:spPr>
            <a:xfrm>
              <a:off x="4066774" y="4397901"/>
              <a:ext cx="525552" cy="139832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7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94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SmartNIC</a:t>
              </a:r>
              <a:endParaRPr kumimoji="0" lang="en-GB" sz="933" b="1" i="0" u="none" strike="noStrike" kern="0" cap="none" spc="0" normalizeH="0" baseline="0" noProof="0" dirty="0">
                <a:ln>
                  <a:noFill/>
                </a:ln>
                <a:solidFill>
                  <a:srgbClr val="0094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3D3BDB9-DB6B-B94F-9572-29534F8D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8760" y="4080281"/>
              <a:ext cx="657639" cy="322447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5AE0B41-83B4-DE4E-995F-93D09F127426}"/>
              </a:ext>
            </a:extLst>
          </p:cNvPr>
          <p:cNvGrpSpPr/>
          <p:nvPr/>
        </p:nvGrpSpPr>
        <p:grpSpPr>
          <a:xfrm>
            <a:off x="10168015" y="3160789"/>
            <a:ext cx="879768" cy="801555"/>
            <a:chOff x="841390" y="3598957"/>
            <a:chExt cx="1072424" cy="1114179"/>
          </a:xfrm>
        </p:grpSpPr>
        <p:pic>
          <p:nvPicPr>
            <p:cNvPr id="68" name="Picture 18" descr="Image result for nic symbol">
              <a:extLst>
                <a:ext uri="{FF2B5EF4-FFF2-40B4-BE49-F238E27FC236}">
                  <a16:creationId xmlns:a16="http://schemas.microsoft.com/office/drawing/2014/main" id="{96B2F0E1-D590-C54C-9E42-90EAED55C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601" y="4205418"/>
              <a:ext cx="460959" cy="46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Image result for storage png">
              <a:extLst>
                <a:ext uri="{FF2B5EF4-FFF2-40B4-BE49-F238E27FC236}">
                  <a16:creationId xmlns:a16="http://schemas.microsoft.com/office/drawing/2014/main" id="{DE2F1B33-2EE4-EE4E-9744-4CAB8FADA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889" y="4211018"/>
              <a:ext cx="248514" cy="3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B528242D-EE9F-F447-8F07-B1BAD59B15B4}"/>
                </a:ext>
              </a:extLst>
            </p:cNvPr>
            <p:cNvSpPr/>
            <p:nvPr/>
          </p:nvSpPr>
          <p:spPr>
            <a:xfrm>
              <a:off x="841390" y="3598957"/>
              <a:ext cx="1072424" cy="1114179"/>
            </a:xfrm>
            <a:prstGeom prst="roundRect">
              <a:avLst/>
            </a:prstGeom>
            <a:noFill/>
            <a:ln w="57150" cap="flat" cmpd="thickThin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spcFirstLastPara="0" vert="horz" wrap="square" lIns="8467" tIns="8467" rIns="8467" bIns="8467" numCol="1" spcCol="1270" rtlCol="0" anchor="ctr" anchorCtr="0">
              <a:noAutofit/>
            </a:bodyPr>
            <a:lstStyle/>
            <a:p>
              <a:pPr marL="0" marR="0" lvl="0" indent="0" algn="ctr" defTabSz="59265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</a:endParaRPr>
            </a:p>
          </p:txBody>
        </p:sp>
        <p:pic>
          <p:nvPicPr>
            <p:cNvPr id="71" name="Picture 4" descr="Image result for memory png">
              <a:extLst>
                <a:ext uri="{FF2B5EF4-FFF2-40B4-BE49-F238E27FC236}">
                  <a16:creationId xmlns:a16="http://schemas.microsoft.com/office/drawing/2014/main" id="{270EC2F3-BD8F-2044-B402-E4765E7FA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647318">
              <a:off x="1473794" y="3721403"/>
              <a:ext cx="436743" cy="3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Image result for CPU clipart png">
              <a:extLst>
                <a:ext uri="{FF2B5EF4-FFF2-40B4-BE49-F238E27FC236}">
                  <a16:creationId xmlns:a16="http://schemas.microsoft.com/office/drawing/2014/main" id="{5D112C5C-AD65-8240-B7B7-214E802FA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822" y="3710487"/>
              <a:ext cx="402738" cy="40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C147463-D610-BE4B-A9F5-301A69D44291}"/>
              </a:ext>
            </a:extLst>
          </p:cNvPr>
          <p:cNvGrpSpPr/>
          <p:nvPr/>
        </p:nvGrpSpPr>
        <p:grpSpPr>
          <a:xfrm>
            <a:off x="6957942" y="3164657"/>
            <a:ext cx="830241" cy="801555"/>
            <a:chOff x="7081265" y="3550470"/>
            <a:chExt cx="1072424" cy="1114179"/>
          </a:xfrm>
        </p:grpSpPr>
        <p:pic>
          <p:nvPicPr>
            <p:cNvPr id="74" name="Picture 4" descr="Image result for FPGA clipart">
              <a:extLst>
                <a:ext uri="{FF2B5EF4-FFF2-40B4-BE49-F238E27FC236}">
                  <a16:creationId xmlns:a16="http://schemas.microsoft.com/office/drawing/2014/main" id="{E1F1F259-DAB6-D048-9DA3-0ABC43BBE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27" y="4165590"/>
              <a:ext cx="382588" cy="38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8" descr="Image result for nic symbol">
              <a:extLst>
                <a:ext uri="{FF2B5EF4-FFF2-40B4-BE49-F238E27FC236}">
                  <a16:creationId xmlns:a16="http://schemas.microsoft.com/office/drawing/2014/main" id="{4F976980-6A5C-144A-8D14-82FAEDA55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931" y="4156046"/>
              <a:ext cx="460959" cy="46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Image result for storage png">
              <a:extLst>
                <a:ext uri="{FF2B5EF4-FFF2-40B4-BE49-F238E27FC236}">
                  <a16:creationId xmlns:a16="http://schemas.microsoft.com/office/drawing/2014/main" id="{C3DEDEBD-B27C-324E-AE5D-3ACC78B2C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6154" y="3719498"/>
              <a:ext cx="248514" cy="33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5419BA7-B4B4-8941-9984-D59122D30DA9}"/>
                </a:ext>
              </a:extLst>
            </p:cNvPr>
            <p:cNvSpPr/>
            <p:nvPr/>
          </p:nvSpPr>
          <p:spPr>
            <a:xfrm>
              <a:off x="7081265" y="3550470"/>
              <a:ext cx="1072424" cy="1114179"/>
            </a:xfrm>
            <a:prstGeom prst="roundRect">
              <a:avLst/>
            </a:prstGeom>
            <a:noFill/>
            <a:ln w="57150" cap="flat" cmpd="thickThin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spcFirstLastPara="0" vert="horz" wrap="square" lIns="8467" tIns="8467" rIns="8467" bIns="8467" numCol="1" spcCol="1270" rtlCol="0" anchor="ctr" anchorCtr="0">
              <a:noAutofit/>
            </a:bodyPr>
            <a:lstStyle/>
            <a:p>
              <a:pPr marL="0" marR="0" lvl="0" indent="0" algn="ctr" defTabSz="592652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33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</a:endParaRPr>
            </a:p>
          </p:txBody>
        </p:sp>
        <p:pic>
          <p:nvPicPr>
            <p:cNvPr id="78" name="Picture 4" descr="Image result for memory png">
              <a:extLst>
                <a:ext uri="{FF2B5EF4-FFF2-40B4-BE49-F238E27FC236}">
                  <a16:creationId xmlns:a16="http://schemas.microsoft.com/office/drawing/2014/main" id="{0C3A40B4-7F95-394D-A954-39CF16EA7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7647318">
              <a:off x="7506349" y="3700489"/>
              <a:ext cx="436743" cy="398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Image result for CPU clipart png">
              <a:extLst>
                <a:ext uri="{FF2B5EF4-FFF2-40B4-BE49-F238E27FC236}">
                  <a16:creationId xmlns:a16="http://schemas.microsoft.com/office/drawing/2014/main" id="{5AD1B2A4-F2C4-4F42-8A32-C807A3C9E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9585" y="3657560"/>
              <a:ext cx="402738" cy="402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B6C837E-61C9-154D-8EB9-9515C073FF1D}"/>
              </a:ext>
            </a:extLst>
          </p:cNvPr>
          <p:cNvSpPr/>
          <p:nvPr/>
        </p:nvSpPr>
        <p:spPr>
          <a:xfrm>
            <a:off x="6818529" y="2318257"/>
            <a:ext cx="4350629" cy="1705536"/>
          </a:xfrm>
          <a:prstGeom prst="roundRect">
            <a:avLst>
              <a:gd name="adj" fmla="val 5804"/>
            </a:avLst>
          </a:prstGeom>
          <a:solidFill>
            <a:srgbClr val="00B0CA">
              <a:alpha val="9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0" cap="none" spc="0" normalizeH="0" baseline="0" noProof="0" dirty="0">
              <a:ln>
                <a:noFill/>
              </a:ln>
              <a:solidFill>
                <a:srgbClr val="00183C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  <a:p>
            <a:pPr marL="0" marR="0" lvl="0" indent="0" algn="ctr" defTabSz="59263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 Light"/>
                <a:ea typeface="+mn-ea"/>
                <a:cs typeface="+mn-cs"/>
              </a:rPr>
              <a:t>(Common Shared Infrastructure)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 Light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C6B3254-F598-4848-A7BE-D090EF7B9E9C}"/>
              </a:ext>
            </a:extLst>
          </p:cNvPr>
          <p:cNvSpPr txBox="1"/>
          <p:nvPr/>
        </p:nvSpPr>
        <p:spPr>
          <a:xfrm>
            <a:off x="6796543" y="2092363"/>
            <a:ext cx="1202573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67" b="1" dirty="0">
                <a:solidFill>
                  <a:srgbClr val="3F3F3F"/>
                </a:solidFill>
                <a:latin typeface="Gill Sans Light"/>
              </a:rPr>
              <a:t>Cloud native VNFs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69F85-EA09-C942-ABDD-4E573F2C581A}"/>
              </a:ext>
            </a:extLst>
          </p:cNvPr>
          <p:cNvSpPr txBox="1"/>
          <p:nvPr/>
        </p:nvSpPr>
        <p:spPr>
          <a:xfrm>
            <a:off x="6928733" y="4173457"/>
            <a:ext cx="4215078" cy="188321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rgbClr val="00B050"/>
                </a:solidFill>
                <a:latin typeface="Vodafone Rg" pitchFamily="34" charset="0"/>
              </a:rPr>
              <a:t>✓</a:t>
            </a:r>
            <a:r>
              <a:rPr lang="en-US" sz="2000" dirty="0">
                <a:latin typeface="Vodafone Rg" pitchFamily="34" charset="0"/>
              </a:rPr>
              <a:t> Reduced TCO</a:t>
            </a:r>
          </a:p>
          <a:p>
            <a:r>
              <a:rPr lang="en-US" sz="2000" b="1" dirty="0">
                <a:solidFill>
                  <a:srgbClr val="00B050"/>
                </a:solidFill>
                <a:latin typeface="Vodafone Rg" pitchFamily="34" charset="0"/>
              </a:rPr>
              <a:t>✓</a:t>
            </a:r>
            <a:r>
              <a:rPr lang="en-US" sz="2000" dirty="0">
                <a:latin typeface="Vodafone Rg" pitchFamily="34" charset="0"/>
              </a:rPr>
              <a:t> Consistent Operating Model</a:t>
            </a:r>
          </a:p>
          <a:p>
            <a:r>
              <a:rPr lang="en-US" sz="2000" b="1" dirty="0">
                <a:solidFill>
                  <a:srgbClr val="00B050"/>
                </a:solidFill>
                <a:latin typeface="Vodafone Rg" pitchFamily="34" charset="0"/>
              </a:rPr>
              <a:t>✓</a:t>
            </a:r>
            <a:r>
              <a:rPr lang="en-US" sz="2000" dirty="0">
                <a:latin typeface="Vodafone Rg" pitchFamily="34" charset="0"/>
              </a:rPr>
              <a:t> Better Utilized Infrastructure </a:t>
            </a:r>
          </a:p>
          <a:p>
            <a:r>
              <a:rPr lang="en-US" sz="2000" b="1" dirty="0">
                <a:solidFill>
                  <a:srgbClr val="00B050"/>
                </a:solidFill>
                <a:latin typeface="Vodafone Rg" pitchFamily="34" charset="0"/>
              </a:rPr>
              <a:t>✓</a:t>
            </a:r>
            <a:r>
              <a:rPr lang="en-US" sz="2000" dirty="0">
                <a:latin typeface="Vodafone Rg" pitchFamily="34" charset="0"/>
              </a:rPr>
              <a:t> Scalable</a:t>
            </a:r>
          </a:p>
          <a:p>
            <a:r>
              <a:rPr lang="en-US" sz="2000" b="1" dirty="0">
                <a:solidFill>
                  <a:srgbClr val="00B050"/>
                </a:solidFill>
                <a:latin typeface="Vodafone Rg" pitchFamily="34" charset="0"/>
              </a:rPr>
              <a:t>✓</a:t>
            </a:r>
            <a:r>
              <a:rPr lang="en-US" sz="2000" dirty="0">
                <a:latin typeface="Vodafone Rg" pitchFamily="34" charset="0"/>
              </a:rPr>
              <a:t> Easy to automate</a:t>
            </a:r>
          </a:p>
          <a:p>
            <a:r>
              <a:rPr lang="en-US" sz="2000" b="1" dirty="0">
                <a:solidFill>
                  <a:srgbClr val="00B050"/>
                </a:solidFill>
                <a:latin typeface="Vodafone Rg" pitchFamily="34" charset="0"/>
              </a:rPr>
              <a:t>✓</a:t>
            </a:r>
            <a:r>
              <a:rPr lang="en-US" sz="2000" dirty="0">
                <a:latin typeface="Vodafone Rg" pitchFamily="34" charset="0"/>
              </a:rPr>
              <a:t> Unified Verification and Testing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F1C4A0A6-F58F-A146-99FB-620B6233AA79}"/>
              </a:ext>
            </a:extLst>
          </p:cNvPr>
          <p:cNvSpPr/>
          <p:nvPr/>
        </p:nvSpPr>
        <p:spPr>
          <a:xfrm>
            <a:off x="6818529" y="2301641"/>
            <a:ext cx="4350629" cy="493436"/>
          </a:xfrm>
          <a:prstGeom prst="roundRect">
            <a:avLst/>
          </a:prstGeom>
          <a:solidFill>
            <a:srgbClr val="007487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9FD4D42D-49E6-B44E-A1CF-E596148A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" y="177288"/>
            <a:ext cx="10933886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Problem Statement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2014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11686C-9E33-554C-9F0D-9070BD88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" y="177288"/>
            <a:ext cx="10933886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Common NFVI Telco Task Force (CNTT)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86DD3428-E5DE-F34F-BC9A-81A7A658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667" y="6021636"/>
            <a:ext cx="1839372" cy="48111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27753DB-C0A8-454E-B465-716A26E9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6339" y="3251700"/>
            <a:ext cx="1480960" cy="888576"/>
          </a:xfrm>
          <a:prstGeom prst="rect">
            <a:avLst/>
          </a:prstGeom>
        </p:spPr>
      </p:pic>
      <p:sp>
        <p:nvSpPr>
          <p:cNvPr id="121" name="Curved Up Arrow 120">
            <a:extLst>
              <a:ext uri="{FF2B5EF4-FFF2-40B4-BE49-F238E27FC236}">
                <a16:creationId xmlns:a16="http://schemas.microsoft.com/office/drawing/2014/main" id="{ED5D5AAC-C8C1-DA4C-A1F7-9E4E1C1DD8FC}"/>
              </a:ext>
            </a:extLst>
          </p:cNvPr>
          <p:cNvSpPr/>
          <p:nvPr/>
        </p:nvSpPr>
        <p:spPr>
          <a:xfrm>
            <a:off x="4600085" y="3500197"/>
            <a:ext cx="3922771" cy="1592134"/>
          </a:xfrm>
          <a:prstGeom prst="curvedUpArrow">
            <a:avLst/>
          </a:prstGeom>
          <a:solidFill>
            <a:srgbClr val="000000"/>
          </a:solidFill>
          <a:ln w="28575">
            <a:solidFill>
              <a:srgbClr val="FFFF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F8C630C-754A-C642-A44B-5395DD2D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725" y="2449893"/>
            <a:ext cx="1154696" cy="115469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4622203-89C7-9347-A202-634B7F88C2E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1332" y="3838061"/>
            <a:ext cx="1707482" cy="608517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E9B4B2DF-FDBE-094B-AAA4-DFB523A08313}"/>
              </a:ext>
            </a:extLst>
          </p:cNvPr>
          <p:cNvSpPr/>
          <p:nvPr/>
        </p:nvSpPr>
        <p:spPr>
          <a:xfrm>
            <a:off x="5435575" y="1924033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3200" b="1" kern="0" dirty="0">
                <a:ln w="9525">
                  <a:solidFill>
                    <a:srgbClr val="FFFFFF"/>
                  </a:solidFill>
                  <a:prstDash val="solid"/>
                </a:ln>
                <a:solidFill>
                  <a:srgbClr val="000000"/>
                </a:solidFill>
                <a:effectLst>
                  <a:outerShdw blurRad="12700" dist="38100" dir="2700000" algn="tl" rotWithShape="0">
                    <a:srgbClr val="FFFFFF">
                      <a:lumMod val="50000"/>
                    </a:srgbClr>
                  </a:outerShdw>
                </a:effectLst>
                <a:latin typeface="ATT Aleck Sans Black" panose="020B0803020203020204" pitchFamily="34" charset="0"/>
                <a:cs typeface="ATT Aleck Sans Black" panose="020B0803020203020204" pitchFamily="34" charset="0"/>
              </a:rPr>
              <a:t>SPONSORS</a:t>
            </a:r>
            <a:endParaRPr lang="en-US" sz="3200" b="1" kern="0" dirty="0">
              <a:ln w="9525">
                <a:solidFill>
                  <a:srgbClr val="FFFFFF"/>
                </a:solidFill>
                <a:prstDash val="solid"/>
              </a:ln>
              <a:solidFill>
                <a:srgbClr val="000000"/>
              </a:solidFill>
              <a:effectLst>
                <a:outerShdw blurRad="12700" dist="38100" dir="2700000" algn="tl" rotWithShape="0">
                  <a:srgbClr val="FFFFFF">
                    <a:lumMod val="50000"/>
                  </a:srgbClr>
                </a:outerShdw>
              </a:effectLst>
              <a:latin typeface="ATT Aleck Sans Black" panose="020B0803020203020204" pitchFamily="34" charset="0"/>
              <a:cs typeface="ATT Aleck Sans Black" panose="020B0803020203020204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255F97C8-BBB3-9B44-A1E3-4075A8A0C1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589" y="5350814"/>
            <a:ext cx="693897" cy="674449"/>
          </a:xfrm>
          <a:prstGeom prst="rect">
            <a:avLst/>
          </a:prstGeom>
          <a:ln>
            <a:noFill/>
          </a:ln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427157D-0371-FE46-9A3C-21D6546D4BF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73" y="2057856"/>
            <a:ext cx="2057336" cy="53475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D06E0C22-2086-4048-BD75-C539FB5634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834" y="1219802"/>
            <a:ext cx="775079" cy="48751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A703598-01E5-AA47-9E5B-8A9BC3E652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89" y="1083306"/>
            <a:ext cx="1271906" cy="59666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8B15D626-11D3-6446-BC81-9BEDC7ACF99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6016" y="5019647"/>
            <a:ext cx="1367825" cy="43382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8CD001AA-123C-2F44-854D-CE41CC34B08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6820" y="6019691"/>
            <a:ext cx="2284700" cy="63106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D6A9CA3-6887-834F-82E8-E6B077B8B5F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514" y="4142324"/>
            <a:ext cx="1332839" cy="481110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8B22DA0-4D2B-C74C-8776-FDEA5D16AC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656" y="2886901"/>
            <a:ext cx="1245950" cy="557375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25AECC3B-5B5E-5A46-9F9D-A832C330371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5261" y="5371243"/>
            <a:ext cx="1704077" cy="439193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239694CB-B95E-F949-BB2B-526260D75CA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3164" y="4189362"/>
            <a:ext cx="828269" cy="817274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38EDB79-6E10-124C-9D73-B401B36A7EC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17" y="2845489"/>
            <a:ext cx="1014797" cy="654708"/>
          </a:xfrm>
          <a:prstGeom prst="rect">
            <a:avLst/>
          </a:prstGeom>
        </p:spPr>
      </p:pic>
      <p:sp>
        <p:nvSpPr>
          <p:cNvPr id="138" name="Curved Up Arrow 137">
            <a:extLst>
              <a:ext uri="{FF2B5EF4-FFF2-40B4-BE49-F238E27FC236}">
                <a16:creationId xmlns:a16="http://schemas.microsoft.com/office/drawing/2014/main" id="{BB954E0D-0732-4640-944D-2714F374E00A}"/>
              </a:ext>
            </a:extLst>
          </p:cNvPr>
          <p:cNvSpPr/>
          <p:nvPr/>
        </p:nvSpPr>
        <p:spPr>
          <a:xfrm flipH="1" flipV="1">
            <a:off x="4379254" y="1571236"/>
            <a:ext cx="3942265" cy="1757314"/>
          </a:xfrm>
          <a:prstGeom prst="curvedUpArrow">
            <a:avLst/>
          </a:prstGeom>
          <a:solidFill>
            <a:srgbClr val="000000"/>
          </a:solidFill>
          <a:ln w="28575">
            <a:solidFill>
              <a:srgbClr val="FFFF00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9D3AA3D7-4A82-A940-AE98-B0691B826F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8284" y="5499234"/>
            <a:ext cx="1039503" cy="323554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2E5AE6BA-7443-6443-B361-E299F4D4DF07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73" y="4152749"/>
            <a:ext cx="774296" cy="67891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8869BB3C-698D-4A44-8677-FC50A1D94D11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415" y="5164560"/>
            <a:ext cx="1114114" cy="736553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EABA7BC-154A-504E-B2B7-F630B649D5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4200" y="1147742"/>
            <a:ext cx="1261061" cy="60774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4805ECEE-6DCF-C540-874B-8E8B9AC4FB4A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357" y="4136693"/>
            <a:ext cx="1497854" cy="76813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688E3BC5-7EE4-2044-818A-C3354B2135B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401" y="2937193"/>
            <a:ext cx="861766" cy="861766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8EDF48B0-1BE3-0242-98A1-5CD3E8AEFAC0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2591" y="2538194"/>
            <a:ext cx="1077687" cy="1077687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8DA763B0-6ED8-444E-A9A5-AD3EB108B551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3638" y="1095602"/>
            <a:ext cx="843243" cy="54810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04749AA2-FB02-DC40-BA8C-41B2AADCECDB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1315" y="4578478"/>
            <a:ext cx="1729134" cy="83254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8380FAE-1432-9B4E-9274-61B38B09CB15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7214" y="2039841"/>
            <a:ext cx="1807306" cy="963366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F0BFC814-9608-A446-8434-5CE2C70B2394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1492" y="4141176"/>
            <a:ext cx="688564" cy="688564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0B1FDDDF-9346-0640-B78B-60BAA66A990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535" y="5942249"/>
            <a:ext cx="967121" cy="29400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069557D-11F4-2249-8DF2-D6005FDA62C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388" y="5716430"/>
            <a:ext cx="626907" cy="303260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E71DA0F-A84D-F143-89FE-F5E62179F3B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7354" y="5563350"/>
            <a:ext cx="2325149" cy="1213933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28F43A24-6529-E543-B441-FDFDA3CC4C03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9791" y="5052735"/>
            <a:ext cx="775079" cy="389631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B6D932B1-F8F1-D14F-B5FA-D81D760D597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671" y="1316151"/>
            <a:ext cx="742179" cy="742179"/>
          </a:xfrm>
          <a:prstGeom prst="rect">
            <a:avLst/>
          </a:prstGeom>
        </p:spPr>
      </p:pic>
      <p:pic>
        <p:nvPicPr>
          <p:cNvPr id="155" name="Group 2" descr="image001">
            <a:extLst>
              <a:ext uri="{FF2B5EF4-FFF2-40B4-BE49-F238E27FC236}">
                <a16:creationId xmlns:a16="http://schemas.microsoft.com/office/drawing/2014/main" id="{7C54FD55-ABE9-EC41-8E3A-C82F97BA63F8}"/>
              </a:ext>
            </a:extLst>
          </p:cNvPr>
          <p:cNvPicPr>
            <a:picLocks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20"/>
          <a:stretch>
            <a:fillRect/>
          </a:stretch>
        </p:blipFill>
        <p:spPr bwMode="auto">
          <a:xfrm>
            <a:off x="8774667" y="1891017"/>
            <a:ext cx="849855" cy="84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1165ACFC-633B-6647-A4C7-FC3CD39892A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011" y="2980994"/>
            <a:ext cx="756630" cy="756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36761F-799D-DD45-BE6C-7B586ECDAC1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175242" y="2135817"/>
            <a:ext cx="1112048" cy="5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909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1AFA-341F-E141-B346-94C5E6B7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39" y="345224"/>
            <a:ext cx="10933886" cy="93567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9FDB"/>
                </a:solidFill>
                <a:latin typeface="Open Sans"/>
              </a:rPr>
              <a:t>COMMON NFVI TELCO TASKFORCE (CNTT)</a:t>
            </a:r>
            <a:br>
              <a:rPr lang="en-US" sz="3200" dirty="0">
                <a:solidFill>
                  <a:srgbClr val="009FDB"/>
                </a:solidFill>
                <a:latin typeface="Open Sans"/>
              </a:rPr>
            </a:br>
            <a:r>
              <a:rPr lang="en-US" sz="3200" dirty="0">
                <a:solidFill>
                  <a:srgbClr val="009FDB"/>
                </a:solidFill>
                <a:latin typeface="Open Sans"/>
              </a:rPr>
              <a:t> </a:t>
            </a:r>
          </a:p>
        </p:txBody>
      </p:sp>
      <p:sp>
        <p:nvSpPr>
          <p:cNvPr id="30" name="Slide Number Placeholder 1"/>
          <p:cNvSpPr txBox="1">
            <a:spLocks/>
          </p:cNvSpPr>
          <p:nvPr/>
        </p:nvSpPr>
        <p:spPr>
          <a:xfrm>
            <a:off x="492865" y="6633270"/>
            <a:ext cx="294066" cy="22473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fld id="{12CB907E-C602-C34B-93F7-CA9E40714286}" type="slidenum">
              <a:rPr lang="en-US">
                <a:solidFill>
                  <a:srgbClr val="000000"/>
                </a:solidFill>
                <a:latin typeface="ATT Aleck Sans" panose="020B0503020203020204" pitchFamily="34" charset="0"/>
              </a:rPr>
              <a:pPr defTabSz="914126">
                <a:defRPr/>
              </a:pPr>
              <a:t>4</a:t>
            </a:fld>
            <a:r>
              <a:rPr lang="en-US">
                <a:solidFill>
                  <a:srgbClr val="000000"/>
                </a:solidFill>
                <a:latin typeface="ATT Aleck Sans" panose="020B050302020302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ATT Aleck Sans" panose="020B0503020203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8C0DCF-AA5C-452B-A350-ED8E6A15341C}"/>
              </a:ext>
            </a:extLst>
          </p:cNvPr>
          <p:cNvSpPr/>
          <p:nvPr/>
        </p:nvSpPr>
        <p:spPr>
          <a:xfrm>
            <a:off x="908315" y="1102092"/>
            <a:ext cx="10380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3200" b="1" dirty="0">
                <a:solidFill>
                  <a:srgbClr val="3F3F3F"/>
                </a:solidFill>
                <a:latin typeface="Open Sans"/>
              </a:rPr>
              <a:t>MISSION </a:t>
            </a:r>
          </a:p>
        </p:txBody>
      </p:sp>
      <p:sp>
        <p:nvSpPr>
          <p:cNvPr id="32" name="Title 3" title="Two-column content slide"/>
          <p:cNvSpPr txBox="1">
            <a:spLocks/>
          </p:cNvSpPr>
          <p:nvPr/>
        </p:nvSpPr>
        <p:spPr>
          <a:xfrm>
            <a:off x="3968" y="751192"/>
            <a:ext cx="12188826" cy="59770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05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1799" kern="1200">
                <a:solidFill>
                  <a:schemeClr val="tx1"/>
                </a:solidFill>
                <a:latin typeface="+mn-lt"/>
                <a:ea typeface="+mj-ea"/>
                <a:cs typeface="ATT Aleck Sans" panose="020B0503020203020204" pitchFamily="34" charset="0"/>
              </a:defRPr>
            </a:lvl1pPr>
          </a:lstStyle>
          <a:p>
            <a:pPr algn="ctr">
              <a:defRPr/>
            </a:pPr>
            <a:endParaRPr lang="en-US" sz="2800" b="1" dirty="0">
              <a:solidFill>
                <a:srgbClr val="3F3F3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4494" y="2333553"/>
            <a:ext cx="111077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ct val="150000"/>
              </a:lnSpc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i="1" dirty="0">
                <a:solidFill>
                  <a:srgbClr val="000000"/>
                </a:solidFill>
                <a:latin typeface="Open Sans"/>
              </a:rPr>
              <a:t>Establish NFVI Reference Model, Architectures, &amp; NFVI | VNF Verification Lifecycle to reduce cost, time to market, &amp; complexity of Telco operations for the benefit of the broader community </a:t>
            </a:r>
          </a:p>
        </p:txBody>
      </p:sp>
    </p:spTree>
    <p:extLst>
      <p:ext uri="{BB962C8B-B14F-4D97-AF65-F5344CB8AC3E}">
        <p14:creationId xmlns:p14="http://schemas.microsoft.com/office/powerpoint/2010/main" val="62930819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1AFA-341F-E141-B346-94C5E6B7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39" y="345224"/>
            <a:ext cx="10933886" cy="93567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9FDB"/>
                </a:solidFill>
                <a:latin typeface="Open Sans"/>
              </a:rPr>
              <a:t>COMMON NFVI TELCO TASKFORCE (CNTT)</a:t>
            </a:r>
            <a:br>
              <a:rPr lang="en-US" sz="3200" dirty="0">
                <a:solidFill>
                  <a:srgbClr val="009FDB"/>
                </a:solidFill>
                <a:latin typeface="Open Sans"/>
              </a:rPr>
            </a:br>
            <a:r>
              <a:rPr lang="en-US" sz="3200" dirty="0">
                <a:solidFill>
                  <a:srgbClr val="009FDB"/>
                </a:solidFill>
                <a:latin typeface="Open Sans"/>
              </a:rPr>
              <a:t> </a:t>
            </a:r>
          </a:p>
        </p:txBody>
      </p:sp>
      <p:sp>
        <p:nvSpPr>
          <p:cNvPr id="30" name="Slide Number Placeholder 1"/>
          <p:cNvSpPr txBox="1">
            <a:spLocks/>
          </p:cNvSpPr>
          <p:nvPr/>
        </p:nvSpPr>
        <p:spPr>
          <a:xfrm>
            <a:off x="492865" y="6633270"/>
            <a:ext cx="294066" cy="22473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fld id="{12CB907E-C602-C34B-93F7-CA9E40714286}" type="slidenum">
              <a:rPr lang="en-US">
                <a:solidFill>
                  <a:srgbClr val="000000"/>
                </a:solidFill>
                <a:latin typeface="ATT Aleck Sans" panose="020B0503020203020204" pitchFamily="34" charset="0"/>
              </a:rPr>
              <a:pPr defTabSz="914126">
                <a:defRPr/>
              </a:pPr>
              <a:t>5</a:t>
            </a:fld>
            <a:r>
              <a:rPr lang="en-US">
                <a:solidFill>
                  <a:srgbClr val="000000"/>
                </a:solidFill>
                <a:latin typeface="ATT Aleck Sans" panose="020B050302020302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ATT Aleck Sans" panose="020B0503020203020204" pitchFamily="34" charset="0"/>
            </a:endParaRPr>
          </a:p>
        </p:txBody>
      </p:sp>
      <p:sp>
        <p:nvSpPr>
          <p:cNvPr id="32" name="Title 3" title="Two-column content slide"/>
          <p:cNvSpPr txBox="1">
            <a:spLocks/>
          </p:cNvSpPr>
          <p:nvPr/>
        </p:nvSpPr>
        <p:spPr>
          <a:xfrm>
            <a:off x="3968" y="751192"/>
            <a:ext cx="12188826" cy="59770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05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1799" kern="1200">
                <a:solidFill>
                  <a:schemeClr val="tx1"/>
                </a:solidFill>
                <a:latin typeface="+mn-lt"/>
                <a:ea typeface="+mj-ea"/>
                <a:cs typeface="ATT Aleck Sans" panose="020B0503020203020204" pitchFamily="34" charset="0"/>
              </a:defRPr>
            </a:lvl1pPr>
          </a:lstStyle>
          <a:p>
            <a:pPr algn="ctr">
              <a:defRPr/>
            </a:pPr>
            <a:endParaRPr lang="en-US" sz="2800" b="1" dirty="0">
              <a:solidFill>
                <a:srgbClr val="3F3F3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046695-E16D-4657-81CD-E681F5438DD1}"/>
              </a:ext>
            </a:extLst>
          </p:cNvPr>
          <p:cNvSpPr/>
          <p:nvPr/>
        </p:nvSpPr>
        <p:spPr>
          <a:xfrm>
            <a:off x="610280" y="1041630"/>
            <a:ext cx="11011397" cy="400110"/>
          </a:xfrm>
          <a:prstGeom prst="rect">
            <a:avLst/>
          </a:prstGeom>
          <a:solidFill>
            <a:srgbClr val="009FDB"/>
          </a:solidFill>
          <a:ln w="6350" cap="sq" cmpd="sng" algn="ctr">
            <a:solidFill>
              <a:srgbClr val="009FD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2000" b="1" kern="0" dirty="0">
                <a:solidFill>
                  <a:srgbClr val="FFFFFF"/>
                </a:solidFill>
                <a:latin typeface="Open Sans"/>
              </a:rPr>
              <a:t>VALUE STREAMS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6600DE-DE57-42C1-86CA-F49D7077C0C7}"/>
              </a:ext>
            </a:extLst>
          </p:cNvPr>
          <p:cNvSpPr/>
          <p:nvPr/>
        </p:nvSpPr>
        <p:spPr>
          <a:xfrm>
            <a:off x="834192" y="3216400"/>
            <a:ext cx="3209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b="1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REFERENCE MODEL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6FE75B-694B-4057-B2EC-C0BA20F5F904}"/>
              </a:ext>
            </a:extLst>
          </p:cNvPr>
          <p:cNvSpPr/>
          <p:nvPr/>
        </p:nvSpPr>
        <p:spPr>
          <a:xfrm>
            <a:off x="4503879" y="3526484"/>
            <a:ext cx="3158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i="1" dirty="0">
                <a:solidFill>
                  <a:srgbClr val="3F3F3F"/>
                </a:solidFill>
                <a:latin typeface="Open Sans"/>
                <a:cs typeface="ATT Aleck Sans" panose="020B0503020203020204" pitchFamily="34" charset="0"/>
              </a:rPr>
              <a:t>Design number of discrete NFVI specifications based on the Reference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3AEF4F-1B38-4D8D-A777-8CBC058D9D3A}"/>
              </a:ext>
            </a:extLst>
          </p:cNvPr>
          <p:cNvSpPr/>
          <p:nvPr/>
        </p:nvSpPr>
        <p:spPr>
          <a:xfrm>
            <a:off x="4089098" y="3216400"/>
            <a:ext cx="3981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b="1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REFERENCE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3AD345-EF3D-4760-96B4-E0979609A717}"/>
              </a:ext>
            </a:extLst>
          </p:cNvPr>
          <p:cNvSpPr/>
          <p:nvPr/>
        </p:nvSpPr>
        <p:spPr>
          <a:xfrm>
            <a:off x="2687997" y="1591048"/>
            <a:ext cx="6861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b="1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GLOBAL NFVI  LIFECYCLE FRAMEWORK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22391" y="1853085"/>
            <a:ext cx="85926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i="1" dirty="0">
                <a:solidFill>
                  <a:srgbClr val="3F3F3F"/>
                </a:solidFill>
                <a:latin typeface="Open Sans"/>
                <a:cs typeface="ATT Aleck Sans" panose="020B0503020203020204" pitchFamily="34" charset="0"/>
              </a:rPr>
              <a:t>Establish an open-sourced end-to-end ecosystem to deliver, maintain &amp; continually improve the infrastructure delivery lifecycle</a:t>
            </a:r>
            <a:endParaRPr lang="en-US" sz="1600" i="1" strike="sngStrike" dirty="0">
              <a:solidFill>
                <a:srgbClr val="3F3F3F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77622" y="3540577"/>
            <a:ext cx="3663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i="1" dirty="0">
                <a:solidFill>
                  <a:srgbClr val="3F3F3F"/>
                </a:solidFill>
                <a:latin typeface="Open Sans"/>
                <a:cs typeface="ATT Aleck Sans" panose="020B0503020203020204" pitchFamily="34" charset="0"/>
              </a:rPr>
              <a:t>Develop a framework to drive continuity of Reference Architectures for NFVI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88E1CA-8877-4EF5-9DFB-369985E17A15}"/>
              </a:ext>
            </a:extLst>
          </p:cNvPr>
          <p:cNvCxnSpPr>
            <a:cxnSpLocks/>
          </p:cNvCxnSpPr>
          <p:nvPr/>
        </p:nvCxnSpPr>
        <p:spPr>
          <a:xfrm>
            <a:off x="7889566" y="3626613"/>
            <a:ext cx="0" cy="906780"/>
          </a:xfrm>
          <a:prstGeom prst="line">
            <a:avLst/>
          </a:prstGeom>
          <a:noFill/>
          <a:ln w="57150" cap="sq" cmpd="sng" algn="ctr">
            <a:solidFill>
              <a:srgbClr val="009FD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AEF4F-1B38-4D8D-A777-8CBC058D9D3A}"/>
              </a:ext>
            </a:extLst>
          </p:cNvPr>
          <p:cNvSpPr/>
          <p:nvPr/>
        </p:nvSpPr>
        <p:spPr>
          <a:xfrm>
            <a:off x="7889566" y="3213690"/>
            <a:ext cx="39816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b="1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REFERENCE IMPLEMENTATION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88E1CA-8877-4EF5-9DFB-369985E17A15}"/>
              </a:ext>
            </a:extLst>
          </p:cNvPr>
          <p:cNvCxnSpPr>
            <a:cxnSpLocks/>
          </p:cNvCxnSpPr>
          <p:nvPr/>
        </p:nvCxnSpPr>
        <p:spPr>
          <a:xfrm flipV="1">
            <a:off x="607802" y="2988033"/>
            <a:ext cx="11013875" cy="23127"/>
          </a:xfrm>
          <a:prstGeom prst="line">
            <a:avLst/>
          </a:prstGeom>
          <a:noFill/>
          <a:ln w="57150" cap="sq" cmpd="sng" algn="ctr">
            <a:solidFill>
              <a:srgbClr val="009FD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6FE75B-694B-4057-B2EC-C0BA20F5F904}"/>
              </a:ext>
            </a:extLst>
          </p:cNvPr>
          <p:cNvSpPr/>
          <p:nvPr/>
        </p:nvSpPr>
        <p:spPr>
          <a:xfrm>
            <a:off x="8116269" y="3520162"/>
            <a:ext cx="3528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i="1" dirty="0">
                <a:solidFill>
                  <a:srgbClr val="3F3F3F"/>
                </a:solidFill>
                <a:latin typeface="Open Sans"/>
                <a:cs typeface="ATT Aleck Sans" panose="020B0503020203020204" pitchFamily="34" charset="0"/>
              </a:rPr>
              <a:t>Implement &amp; deploy based on the design &amp; configurations of each Reference Architecture </a:t>
            </a:r>
          </a:p>
        </p:txBody>
      </p:sp>
      <p:sp>
        <p:nvSpPr>
          <p:cNvPr id="3" name="Rectangle 2"/>
          <p:cNvSpPr/>
          <p:nvPr/>
        </p:nvSpPr>
        <p:spPr>
          <a:xfrm>
            <a:off x="4605313" y="5176512"/>
            <a:ext cx="2650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VERIFICATION &amp; VALIDATION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88E1CA-8877-4EF5-9DFB-369985E17A15}"/>
              </a:ext>
            </a:extLst>
          </p:cNvPr>
          <p:cNvCxnSpPr>
            <a:cxnSpLocks/>
          </p:cNvCxnSpPr>
          <p:nvPr/>
        </p:nvCxnSpPr>
        <p:spPr>
          <a:xfrm>
            <a:off x="4244101" y="3626613"/>
            <a:ext cx="0" cy="906780"/>
          </a:xfrm>
          <a:prstGeom prst="line">
            <a:avLst/>
          </a:prstGeom>
          <a:noFill/>
          <a:ln w="57150" cap="sq" cmpd="sng" algn="ctr">
            <a:solidFill>
              <a:srgbClr val="009FD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9" name="Rectangle 28"/>
          <p:cNvSpPr/>
          <p:nvPr/>
        </p:nvSpPr>
        <p:spPr>
          <a:xfrm>
            <a:off x="834193" y="5451916"/>
            <a:ext cx="106432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Bef>
                <a:spcPts val="600"/>
              </a:spcBef>
              <a:spcAft>
                <a:spcPts val="2400"/>
              </a:spcAft>
              <a:defRPr/>
            </a:pPr>
            <a:r>
              <a:rPr lang="en-US" sz="1600" i="1" dirty="0">
                <a:solidFill>
                  <a:srgbClr val="3F3F3F"/>
                </a:solidFill>
                <a:latin typeface="Open Sans"/>
                <a:cs typeface="ATT Aleck Sans" panose="020B0503020203020204" pitchFamily="34" charset="0"/>
              </a:rPr>
              <a:t>Deliver compliant NFVI against a physical manifestation of Reference Architectures</a:t>
            </a:r>
            <a:endParaRPr lang="en-US" sz="1600" i="1" strike="sngStrike" dirty="0">
              <a:solidFill>
                <a:srgbClr val="3F3F3F"/>
              </a:solidFill>
              <a:latin typeface="Open Sans"/>
              <a:cs typeface="ATT Aleck Sans" panose="020B0503020203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88E1CA-8877-4EF5-9DFB-369985E17A15}"/>
              </a:ext>
            </a:extLst>
          </p:cNvPr>
          <p:cNvCxnSpPr>
            <a:cxnSpLocks/>
          </p:cNvCxnSpPr>
          <p:nvPr/>
        </p:nvCxnSpPr>
        <p:spPr>
          <a:xfrm flipV="1">
            <a:off x="607802" y="4948750"/>
            <a:ext cx="11013875" cy="23127"/>
          </a:xfrm>
          <a:prstGeom prst="line">
            <a:avLst/>
          </a:prstGeom>
          <a:noFill/>
          <a:ln w="57150" cap="sq" cmpd="sng" algn="ctr">
            <a:solidFill>
              <a:srgbClr val="009FDB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4" name="Rectangle 13"/>
          <p:cNvSpPr/>
          <p:nvPr/>
        </p:nvSpPr>
        <p:spPr>
          <a:xfrm>
            <a:off x="5315934" y="2383571"/>
            <a:ext cx="1913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Status: In-Progress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(Target Delivery - 4/30/20) 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747766" y="4300143"/>
            <a:ext cx="2265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Status: In-Progress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(Target Delivery – January 2020) 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97683" y="5773880"/>
            <a:ext cx="2178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Status: In-Progress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(Target Delivery – March 2020) 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40572" y="4434407"/>
            <a:ext cx="26921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Status: Complete (Botrange – 9/19/19) 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40649" y="4300143"/>
            <a:ext cx="204549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Status: Complete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Open Sans"/>
                <a:cs typeface="ATT Aleck Sans" panose="020B0503020203020204" pitchFamily="34" charset="0"/>
              </a:rPr>
              <a:t>(Botrange RA # 1  – 9/19/19) </a:t>
            </a: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2083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13415" y="2521265"/>
            <a:ext cx="3654565" cy="2041870"/>
          </a:xfrm>
          <a:prstGeom prst="rect">
            <a:avLst/>
          </a:prstGeom>
          <a:solidFill>
            <a:schemeClr val="bg1"/>
          </a:solidFill>
          <a:ln w="12700" cap="sq" cmpd="sng" algn="ctr">
            <a:solidFill>
              <a:srgbClr val="009FDB"/>
            </a:solidFill>
            <a:prstDash val="sysDash"/>
          </a:ln>
          <a:effectLst/>
        </p:spPr>
        <p:txBody>
          <a:bodyPr lIns="0" tIns="0" rIns="0" bIns="0" rtlCol="0" anchor="ctr"/>
          <a:lstStyle/>
          <a:p>
            <a:pPr algn="ctr" defTabSz="457200">
              <a:defRPr/>
            </a:pPr>
            <a:endParaRPr lang="en-US" sz="1800" kern="0" dirty="0">
              <a:solidFill>
                <a:srgbClr val="FFFFFF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81AFA-341F-E141-B346-94C5E6B7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89" y="162792"/>
            <a:ext cx="10933886" cy="93567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9FDB"/>
                </a:solidFill>
                <a:latin typeface="Open Sans"/>
              </a:rPr>
              <a:t>CNTT </a:t>
            </a:r>
            <a:r>
              <a:rPr lang="en-US" sz="3200" dirty="0">
                <a:solidFill>
                  <a:schemeClr val="tx1"/>
                </a:solidFill>
                <a:latin typeface="Open Sans"/>
              </a:rPr>
              <a:t>Overview</a:t>
            </a:r>
            <a:br>
              <a:rPr lang="en-US" sz="3200" dirty="0">
                <a:solidFill>
                  <a:schemeClr val="tx1"/>
                </a:solidFill>
                <a:latin typeface="Open Sans"/>
              </a:rPr>
            </a:br>
            <a:r>
              <a:rPr lang="en-US" sz="3200" dirty="0">
                <a:solidFill>
                  <a:srgbClr val="009FDB"/>
                </a:solidFill>
                <a:latin typeface="Open Sans"/>
              </a:rPr>
              <a:t> </a:t>
            </a:r>
          </a:p>
        </p:txBody>
      </p:sp>
      <p:sp>
        <p:nvSpPr>
          <p:cNvPr id="30" name="Slide Number Placeholder 1"/>
          <p:cNvSpPr txBox="1">
            <a:spLocks/>
          </p:cNvSpPr>
          <p:nvPr/>
        </p:nvSpPr>
        <p:spPr>
          <a:xfrm>
            <a:off x="492865" y="6633270"/>
            <a:ext cx="294066" cy="22473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lnSpc>
                <a:spcPts val="1000"/>
              </a:lnSpc>
              <a:defRPr sz="800" b="0" kern="1200">
                <a:solidFill>
                  <a:schemeClr val="tx1"/>
                </a:solidFill>
                <a:latin typeface="+mn-lt"/>
                <a:ea typeface="+mn-ea"/>
                <a:cs typeface="ATT Aleck Sans" panose="020B05030202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fld id="{12CB907E-C602-C34B-93F7-CA9E40714286}" type="slidenum">
              <a:rPr lang="en-US">
                <a:solidFill>
                  <a:srgbClr val="000000"/>
                </a:solidFill>
                <a:latin typeface="ATT Aleck Sans" panose="020B0503020203020204" pitchFamily="34" charset="0"/>
              </a:rPr>
              <a:pPr defTabSz="914126">
                <a:defRPr/>
              </a:pPr>
              <a:t>6</a:t>
            </a:fld>
            <a:r>
              <a:rPr lang="en-US">
                <a:solidFill>
                  <a:srgbClr val="000000"/>
                </a:solidFill>
                <a:latin typeface="ATT Aleck Sans" panose="020B0503020203020204" pitchFamily="34" charset="0"/>
              </a:rPr>
              <a:t> </a:t>
            </a:r>
            <a:endParaRPr lang="en-US" dirty="0">
              <a:solidFill>
                <a:srgbClr val="000000"/>
              </a:solidFill>
              <a:latin typeface="ATT Aleck Sans" panose="020B0503020203020204" pitchFamily="34" charset="0"/>
            </a:endParaRPr>
          </a:p>
        </p:txBody>
      </p:sp>
      <p:sp>
        <p:nvSpPr>
          <p:cNvPr id="32" name="Title 3" title="Two-column content slide"/>
          <p:cNvSpPr txBox="1">
            <a:spLocks/>
          </p:cNvSpPr>
          <p:nvPr/>
        </p:nvSpPr>
        <p:spPr>
          <a:xfrm>
            <a:off x="3968" y="751192"/>
            <a:ext cx="12188826" cy="59770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45705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1799" kern="1200">
                <a:solidFill>
                  <a:schemeClr val="tx1"/>
                </a:solidFill>
                <a:latin typeface="+mn-lt"/>
                <a:ea typeface="+mj-ea"/>
                <a:cs typeface="ATT Aleck Sans" panose="020B0503020203020204" pitchFamily="34" charset="0"/>
              </a:defRPr>
            </a:lvl1pPr>
          </a:lstStyle>
          <a:p>
            <a:pPr algn="ctr">
              <a:defRPr/>
            </a:pPr>
            <a:r>
              <a:rPr lang="en-US" sz="2800" b="1" dirty="0">
                <a:solidFill>
                  <a:srgbClr val="168FDF"/>
                </a:solidFill>
                <a:latin typeface="Open Sans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5636" y="2762393"/>
            <a:ext cx="365456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Aft>
                <a:spcPts val="12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Single NFVI Reference Model and limited number of NFVI Reference Architectures &amp; Implementations</a:t>
            </a:r>
          </a:p>
          <a:p>
            <a:pPr algn="ctr" defTabSz="457200">
              <a:spcAft>
                <a:spcPts val="12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Enhance OPNFV &amp; CVC test ecosystem</a:t>
            </a:r>
          </a:p>
          <a:p>
            <a:pPr algn="ctr" defTabSz="457200">
              <a:spcAft>
                <a:spcPts val="12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Establish and sustain Global NFVI | VNF Certification Framework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98188" y="2706877"/>
            <a:ext cx="365456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~ 5 Reference Architectures</a:t>
            </a:r>
          </a:p>
          <a:p>
            <a:pPr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  Reference Implementation &amp;                NVFI Verification</a:t>
            </a:r>
          </a:p>
          <a:p>
            <a:pPr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Process for continuous improvement</a:t>
            </a:r>
          </a:p>
          <a:p>
            <a:pPr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Reduced total cost to operationalize VNFs</a:t>
            </a:r>
          </a:p>
          <a:p>
            <a:pPr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Reduced overall time to market</a:t>
            </a:r>
          </a:p>
          <a:p>
            <a:pPr algn="ctr" defTabSz="457200">
              <a:spcAft>
                <a:spcPts val="600"/>
              </a:spcAft>
              <a:defRPr/>
            </a:pPr>
            <a:endParaRPr lang="en-US" sz="1400" dirty="0">
              <a:solidFill>
                <a:srgbClr val="000000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234511-E8B4-47FD-95AE-7AD209C311C7}"/>
              </a:ext>
            </a:extLst>
          </p:cNvPr>
          <p:cNvSpPr/>
          <p:nvPr/>
        </p:nvSpPr>
        <p:spPr>
          <a:xfrm>
            <a:off x="1218060" y="2403656"/>
            <a:ext cx="1645272" cy="24622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>
              <a:defRPr/>
            </a:pPr>
            <a:r>
              <a:rPr lang="en-US" sz="1600" b="1" kern="0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OBJECTIVES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28989" y="2516967"/>
            <a:ext cx="3623764" cy="2046168"/>
          </a:xfrm>
          <a:prstGeom prst="rect">
            <a:avLst/>
          </a:prstGeom>
          <a:noFill/>
          <a:ln w="12700" cap="sq" cmpd="sng" algn="ctr">
            <a:solidFill>
              <a:srgbClr val="009FDB"/>
            </a:solidFill>
            <a:prstDash val="sysDash"/>
          </a:ln>
          <a:effectLst/>
        </p:spPr>
        <p:txBody>
          <a:bodyPr lIns="0" tIns="0" rIns="0" bIns="0" rtlCol="0" anchor="ctr"/>
          <a:lstStyle/>
          <a:p>
            <a:pPr algn="ctr" defTabSz="457200">
              <a:defRPr/>
            </a:pPr>
            <a:endParaRPr lang="en-US" sz="1800" kern="0">
              <a:solidFill>
                <a:srgbClr val="FFFFFF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234511-E8B4-47FD-95AE-7AD209C311C7}"/>
              </a:ext>
            </a:extLst>
          </p:cNvPr>
          <p:cNvSpPr/>
          <p:nvPr/>
        </p:nvSpPr>
        <p:spPr>
          <a:xfrm>
            <a:off x="9385152" y="2403655"/>
            <a:ext cx="1511439" cy="24622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>
              <a:defRPr/>
            </a:pPr>
            <a:r>
              <a:rPr lang="en-US" sz="1600" b="1" kern="0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OUTCOMES</a:t>
            </a:r>
          </a:p>
        </p:txBody>
      </p:sp>
      <p:sp>
        <p:nvSpPr>
          <p:cNvPr id="25" name="Quad Arrow 24"/>
          <p:cNvSpPr/>
          <p:nvPr/>
        </p:nvSpPr>
        <p:spPr>
          <a:xfrm>
            <a:off x="3885409" y="1357689"/>
            <a:ext cx="4443581" cy="4214039"/>
          </a:xfrm>
          <a:prstGeom prst="quadArrow">
            <a:avLst/>
          </a:prstGeom>
          <a:solidFill>
            <a:srgbClr val="FFFFFF">
              <a:lumMod val="95000"/>
            </a:srgbClr>
          </a:solidFill>
          <a:ln w="6350" cap="sq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457200">
              <a:defRPr/>
            </a:pPr>
            <a:endParaRPr lang="en-US" sz="1800" kern="0">
              <a:solidFill>
                <a:srgbClr val="FFFFFF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49331" y="2140632"/>
            <a:ext cx="3884937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spcAft>
                <a:spcPts val="1200"/>
              </a:spcAft>
              <a:defRPr/>
            </a:pPr>
            <a:r>
              <a:rPr lang="en-US" sz="1400" b="1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ORGANIZE </a:t>
            </a:r>
            <a:r>
              <a:rPr lang="en-US" sz="1400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around NFVI and VNF verifications &amp; validations</a:t>
            </a:r>
          </a:p>
          <a:p>
            <a:pPr algn="ctr" defTabSz="457200">
              <a:spcAft>
                <a:spcPts val="1200"/>
              </a:spcAft>
              <a:defRPr/>
            </a:pPr>
            <a:r>
              <a:rPr lang="en-US" sz="1400" b="1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COLLABORATE </a:t>
            </a:r>
            <a:r>
              <a:rPr lang="en-US" sz="1400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on </a:t>
            </a:r>
            <a:r>
              <a:rPr lang="en-US" sz="1400" dirty="0">
                <a:latin typeface="Open Sans"/>
                <a:cs typeface="ATT Aleck Cd" panose="020B0506020203020204" pitchFamily="34" charset="0"/>
              </a:rPr>
              <a:t>CNTT</a:t>
            </a:r>
            <a:r>
              <a:rPr lang="en-US" sz="1400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 processes and governance structure</a:t>
            </a:r>
          </a:p>
          <a:p>
            <a:pPr algn="ctr" defTabSz="457200">
              <a:spcAft>
                <a:spcPts val="1200"/>
              </a:spcAft>
              <a:defRPr/>
            </a:pPr>
            <a:r>
              <a:rPr lang="en-US" sz="1400" b="1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RALLY </a:t>
            </a:r>
            <a:r>
              <a:rPr lang="en-US" sz="1400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around </a:t>
            </a:r>
            <a:r>
              <a:rPr lang="en-US" sz="1400" dirty="0">
                <a:latin typeface="Open Sans"/>
                <a:cs typeface="ATT Aleck Cd" panose="020B0506020203020204" pitchFamily="34" charset="0"/>
              </a:rPr>
              <a:t>GSMA</a:t>
            </a:r>
            <a:r>
              <a:rPr lang="en-US" sz="1400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 and Linux Foundation Communities</a:t>
            </a:r>
          </a:p>
          <a:p>
            <a:pPr algn="ctr" defTabSz="457200">
              <a:spcAft>
                <a:spcPts val="1200"/>
              </a:spcAft>
              <a:defRPr/>
            </a:pPr>
            <a:r>
              <a:rPr lang="en-US" sz="1400" b="1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DRIVE </a:t>
            </a:r>
            <a:r>
              <a:rPr lang="en-US" sz="1400" dirty="0">
                <a:solidFill>
                  <a:srgbClr val="5A5A5A"/>
                </a:solidFill>
                <a:latin typeface="Open Sans"/>
                <a:cs typeface="ATT Aleck Cd" panose="020B0506020203020204" pitchFamily="34" charset="0"/>
              </a:rPr>
              <a:t>compatibility and reusability of standards &amp; reference solutions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32" y="4439793"/>
            <a:ext cx="502632" cy="5026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19" y="1894707"/>
            <a:ext cx="503303" cy="50263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80" y="1882397"/>
            <a:ext cx="502632" cy="5026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09" y="182787"/>
            <a:ext cx="502632" cy="5026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20577" y="887188"/>
            <a:ext cx="7280220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Reference Model hosted by </a:t>
            </a:r>
            <a:r>
              <a:rPr lang="en-US" sz="1400" dirty="0">
                <a:latin typeface="Open Sans"/>
                <a:cs typeface="ATT Aleck Sans" panose="020B0503020203020204" pitchFamily="34" charset="0"/>
              </a:rPr>
              <a:t>GSMA</a:t>
            </a:r>
          </a:p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Reference  Architectures (TBD)</a:t>
            </a:r>
            <a:endParaRPr lang="en-US" sz="1400" dirty="0">
              <a:latin typeface="Open Sans"/>
              <a:cs typeface="ATT Aleck Sans" panose="020B0503020203020204" pitchFamily="34" charset="0"/>
            </a:endParaRPr>
          </a:p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Reference Implementations &amp; VNF Verification hosted by OPNFV</a:t>
            </a:r>
          </a:p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Open Sans"/>
                <a:cs typeface="ATT Aleck Sans" panose="020B0503020203020204" pitchFamily="34" charset="0"/>
              </a:rPr>
              <a:t>Developed in an open source community ecosystem for a common NFVI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38092" y="5165206"/>
            <a:ext cx="605025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latin typeface="Open Sans"/>
                <a:cs typeface="ATT Aleck Sans" panose="020B0503020203020204" pitchFamily="34" charset="0"/>
              </a:rPr>
              <a:t>Simplify hardware &amp; network infrastructure operations </a:t>
            </a:r>
          </a:p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latin typeface="Open Sans"/>
                <a:cs typeface="ATT Aleck Sans" panose="020B0503020203020204" pitchFamily="34" charset="0"/>
              </a:rPr>
              <a:t>Lower VNF onboarding costs</a:t>
            </a:r>
          </a:p>
          <a:p>
            <a:pPr marL="101600" algn="ctr" defTabSz="457200">
              <a:spcAft>
                <a:spcPts val="600"/>
              </a:spcAft>
              <a:defRPr/>
            </a:pPr>
            <a:r>
              <a:rPr lang="en-US" sz="1400" dirty="0">
                <a:latin typeface="Open Sans"/>
                <a:cs typeface="ATT Aleck Sans" panose="020B0503020203020204" pitchFamily="34" charset="0"/>
              </a:rPr>
              <a:t>Accelerate NFVI | VNF product innovation &amp; time-to-market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13037" y="791064"/>
            <a:ext cx="7095301" cy="1267302"/>
          </a:xfrm>
          <a:prstGeom prst="rect">
            <a:avLst/>
          </a:prstGeom>
          <a:noFill/>
          <a:ln w="12700" cap="sq" cmpd="sng" algn="ctr">
            <a:solidFill>
              <a:srgbClr val="009FDB"/>
            </a:solidFill>
            <a:prstDash val="sysDash"/>
          </a:ln>
          <a:effectLst/>
        </p:spPr>
        <p:txBody>
          <a:bodyPr lIns="0" tIns="0" rIns="0" bIns="0" rtlCol="0" anchor="ctr"/>
          <a:lstStyle/>
          <a:p>
            <a:pPr algn="ctr" defTabSz="457200">
              <a:defRPr/>
            </a:pPr>
            <a:endParaRPr lang="en-US" sz="1800" kern="0">
              <a:solidFill>
                <a:srgbClr val="FFFFFF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75924" y="5048071"/>
            <a:ext cx="6034843" cy="1286213"/>
          </a:xfrm>
          <a:prstGeom prst="rect">
            <a:avLst/>
          </a:prstGeom>
          <a:noFill/>
          <a:ln w="12700" cap="sq" cmpd="sng" algn="ctr">
            <a:solidFill>
              <a:srgbClr val="009FDB"/>
            </a:solidFill>
            <a:prstDash val="sysDash"/>
          </a:ln>
          <a:effectLst/>
        </p:spPr>
        <p:txBody>
          <a:bodyPr lIns="0" tIns="0" rIns="0" bIns="0" rtlCol="0" anchor="ctr"/>
          <a:lstStyle/>
          <a:p>
            <a:pPr algn="ctr" defTabSz="457200">
              <a:defRPr/>
            </a:pPr>
            <a:endParaRPr lang="en-US" sz="1800" kern="0">
              <a:solidFill>
                <a:srgbClr val="FFFFFF"/>
              </a:solidFill>
              <a:latin typeface="Open Sans"/>
              <a:cs typeface="ATT Aleck Sans" panose="020B05030202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234511-E8B4-47FD-95AE-7AD209C311C7}"/>
              </a:ext>
            </a:extLst>
          </p:cNvPr>
          <p:cNvSpPr/>
          <p:nvPr/>
        </p:nvSpPr>
        <p:spPr>
          <a:xfrm>
            <a:off x="5184694" y="684100"/>
            <a:ext cx="1764089" cy="2462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>
              <a:defRPr/>
            </a:pPr>
            <a:r>
              <a:rPr lang="en-US" sz="1600" b="1" kern="0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SPONSORSHIP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234511-E8B4-47FD-95AE-7AD209C311C7}"/>
              </a:ext>
            </a:extLst>
          </p:cNvPr>
          <p:cNvSpPr/>
          <p:nvPr/>
        </p:nvSpPr>
        <p:spPr>
          <a:xfrm>
            <a:off x="4259841" y="4925434"/>
            <a:ext cx="3694014" cy="2539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>
              <a:defRPr/>
            </a:pPr>
            <a:r>
              <a:rPr lang="en-US" sz="1600" b="1" kern="0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INDUSTRY BENEFITS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722487" y="6026507"/>
            <a:ext cx="4431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Open Sans"/>
                <a:cs typeface="ATT Aleck Sans" panose="020B0503020203020204" pitchFamily="34" charset="0"/>
              </a:rPr>
              <a:t>Simplify development &amp; deployment of NFV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2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11686C-9E33-554C-9F0D-9070BD88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68" y="177288"/>
            <a:ext cx="10933886" cy="93567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Expected Outcome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0A3581C-B82C-B841-8E78-0ACC41A03136}"/>
              </a:ext>
            </a:extLst>
          </p:cNvPr>
          <p:cNvSpPr/>
          <p:nvPr/>
        </p:nvSpPr>
        <p:spPr>
          <a:xfrm>
            <a:off x="623424" y="5081317"/>
            <a:ext cx="2291981" cy="87745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 Model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RM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B7D88FE-5FA0-D84B-A4FE-20514C4BE3C3}"/>
              </a:ext>
            </a:extLst>
          </p:cNvPr>
          <p:cNvSpPr/>
          <p:nvPr/>
        </p:nvSpPr>
        <p:spPr>
          <a:xfrm>
            <a:off x="3609109" y="5081317"/>
            <a:ext cx="2231962" cy="877454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 Architecture(s)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7CE3BF61-2DA5-074B-9FB9-D2AE1A3A5A24}"/>
              </a:ext>
            </a:extLst>
          </p:cNvPr>
          <p:cNvSpPr/>
          <p:nvPr/>
        </p:nvSpPr>
        <p:spPr>
          <a:xfrm>
            <a:off x="2915405" y="5464721"/>
            <a:ext cx="627321" cy="338554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5B9C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7A7B0712-4FEF-2A44-9278-34578CDFE4BF}"/>
              </a:ext>
            </a:extLst>
          </p:cNvPr>
          <p:cNvSpPr/>
          <p:nvPr/>
        </p:nvSpPr>
        <p:spPr>
          <a:xfrm>
            <a:off x="5795480" y="5422740"/>
            <a:ext cx="739295" cy="380534"/>
          </a:xfrm>
          <a:prstGeom prst="rightArrow">
            <a:avLst/>
          </a:prstGeom>
          <a:noFill/>
          <a:ln>
            <a:solidFill>
              <a:srgbClr val="ABC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650EB7B-A3F2-A84D-A77D-087A1AD6B7B5}"/>
              </a:ext>
            </a:extLst>
          </p:cNvPr>
          <p:cNvSpPr/>
          <p:nvPr/>
        </p:nvSpPr>
        <p:spPr>
          <a:xfrm>
            <a:off x="6599682" y="5081317"/>
            <a:ext cx="2231962" cy="877454"/>
          </a:xfrm>
          <a:prstGeom prst="round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NFVI Implementation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RI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FC2A33B-D6C7-1D4A-8E79-0EF8ECF3D632}"/>
              </a:ext>
            </a:extLst>
          </p:cNvPr>
          <p:cNvSpPr/>
          <p:nvPr/>
        </p:nvSpPr>
        <p:spPr>
          <a:xfrm>
            <a:off x="9242622" y="3918541"/>
            <a:ext cx="616840" cy="533049"/>
          </a:xfrm>
          <a:prstGeom prst="rightArrow">
            <a:avLst/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AFEA6B7-0804-EB4B-BBF7-1B2E7DF6B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0899" y="3429791"/>
            <a:ext cx="1305384" cy="15159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9B4E939-9C3C-0E47-AEBA-62A4F36794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8047" y="587344"/>
            <a:ext cx="1166990" cy="10772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8FF7159-5B41-E445-BE32-7D9B51B8FE8A}"/>
              </a:ext>
            </a:extLst>
          </p:cNvPr>
          <p:cNvSpPr txBox="1"/>
          <p:nvPr/>
        </p:nvSpPr>
        <p:spPr>
          <a:xfrm>
            <a:off x="449477" y="3849000"/>
            <a:ext cx="2696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3B122C-A681-C04A-B533-4DC28BCCABCE}"/>
              </a:ext>
            </a:extLst>
          </p:cNvPr>
          <p:cNvGrpSpPr/>
          <p:nvPr/>
        </p:nvGrpSpPr>
        <p:grpSpPr>
          <a:xfrm>
            <a:off x="922310" y="4185066"/>
            <a:ext cx="1669747" cy="816823"/>
            <a:chOff x="381971" y="4621820"/>
            <a:chExt cx="1669747" cy="81682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18E752-9D36-2849-97A3-338CBF0999F9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FEA69AB6-85A7-BE4F-ABC7-7E104255E3AA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5B0DDB16-D8EA-7F4D-BF3A-1A284BE69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FF5562D-FA20-1D4B-AA6F-BCD4C588FC2E}"/>
                </a:ext>
              </a:extLst>
            </p:cNvPr>
            <p:cNvSpPr/>
            <p:nvPr/>
          </p:nvSpPr>
          <p:spPr>
            <a:xfrm>
              <a:off x="878474" y="4621820"/>
              <a:ext cx="1173244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Instances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Catalogue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 Type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59A355-808C-E34D-ADFB-0F8F5FC915AC}"/>
              </a:ext>
            </a:extLst>
          </p:cNvPr>
          <p:cNvGrpSpPr/>
          <p:nvPr/>
        </p:nvGrpSpPr>
        <p:grpSpPr>
          <a:xfrm>
            <a:off x="659661" y="1825146"/>
            <a:ext cx="3015273" cy="1768455"/>
            <a:chOff x="4385136" y="2577228"/>
            <a:chExt cx="3015273" cy="176845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D2F7B2E-44A2-094B-B021-1C6CE648B425}"/>
                </a:ext>
              </a:extLst>
            </p:cNvPr>
            <p:cNvGrpSpPr/>
            <p:nvPr/>
          </p:nvGrpSpPr>
          <p:grpSpPr>
            <a:xfrm>
              <a:off x="4385136" y="2577228"/>
              <a:ext cx="2376264" cy="1347775"/>
              <a:chOff x="3338626" y="838804"/>
              <a:chExt cx="2108744" cy="122184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39C58E9-21F8-8A4C-A537-F6690CA6560F}"/>
                  </a:ext>
                </a:extLst>
              </p:cNvPr>
              <p:cNvSpPr/>
              <p:nvPr/>
            </p:nvSpPr>
            <p:spPr>
              <a:xfrm>
                <a:off x="3338626" y="838804"/>
                <a:ext cx="2108744" cy="1221846"/>
              </a:xfrm>
              <a:prstGeom prst="rect">
                <a:avLst/>
              </a:prstGeom>
              <a:solidFill>
                <a:srgbClr val="5B9CD5"/>
              </a:solidFill>
              <a:ln w="12700" cap="flat" cmpd="sng" algn="ctr">
                <a:solidFill>
                  <a:srgbClr val="5E2750"/>
                </a:solidFill>
                <a:prstDash val="dash"/>
                <a:headEnd type="none" w="sm" len="sm"/>
                <a:tailEnd type="none" w="sm" len="sm"/>
              </a:ln>
              <a:effectLst/>
            </p:spPr>
            <p:txBody>
              <a:bodyPr wrap="square" tIns="0" anchor="t" anchorCtr="0"/>
              <a:lstStyle/>
              <a:p>
                <a:pPr defTabSz="914355">
                  <a:defRPr/>
                </a:pPr>
                <a:endParaRPr lang="en-GB" sz="2000" b="1" kern="0" dirty="0">
                  <a:solidFill>
                    <a:srgbClr val="000000"/>
                  </a:solidFill>
                  <a:latin typeface="Vodafone Rg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D9B9B5E-8944-3B44-A6F5-6EE846F29A83}"/>
                  </a:ext>
                </a:extLst>
              </p:cNvPr>
              <p:cNvSpPr/>
              <p:nvPr/>
            </p:nvSpPr>
            <p:spPr>
              <a:xfrm>
                <a:off x="4203776" y="904493"/>
                <a:ext cx="499964" cy="366807"/>
              </a:xfrm>
              <a:prstGeom prst="ellipse">
                <a:avLst/>
              </a:prstGeom>
              <a:solidFill>
                <a:srgbClr val="5E2750">
                  <a:lumMod val="75000"/>
                  <a:lumOff val="25000"/>
                </a:srgbClr>
              </a:solidFill>
              <a:ln>
                <a:noFill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4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000" kern="0" dirty="0">
                    <a:solidFill>
                      <a:srgbClr val="FFFFFF"/>
                    </a:solidFill>
                    <a:latin typeface="Vodafone Rg" pitchFamily="34" charset="0"/>
                  </a:rPr>
                  <a:t>VNF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BDFE0607-1A69-6C4B-8B21-CE0BE4385FE9}"/>
                  </a:ext>
                </a:extLst>
              </p:cNvPr>
              <p:cNvGrpSpPr/>
              <p:nvPr/>
            </p:nvGrpSpPr>
            <p:grpSpPr>
              <a:xfrm>
                <a:off x="3518484" y="1312579"/>
                <a:ext cx="1777188" cy="682839"/>
                <a:chOff x="3518484" y="1312581"/>
                <a:chExt cx="1878944" cy="869359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C9DA2A5-6B5E-544B-AB6F-ACF2C4D77ADD}"/>
                    </a:ext>
                  </a:extLst>
                </p:cNvPr>
                <p:cNvSpPr/>
                <p:nvPr/>
              </p:nvSpPr>
              <p:spPr>
                <a:xfrm>
                  <a:off x="3518484" y="1313363"/>
                  <a:ext cx="546506" cy="834501"/>
                </a:xfrm>
                <a:prstGeom prst="rect">
                  <a:avLst/>
                </a:prstGeom>
                <a:solidFill>
                  <a:srgbClr val="FCDF9E"/>
                </a:solidFill>
                <a:ln w="3175" cap="flat" cmpd="sng" algn="ctr">
                  <a:solidFill>
                    <a:srgbClr val="000000"/>
                  </a:solidFill>
                  <a:prstDash val="dash"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algn="ctr" defTabSz="444489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endParaRPr lang="en-GB" sz="1000" kern="0" dirty="0">
                    <a:solidFill>
                      <a:srgbClr val="34342B"/>
                    </a:solidFill>
                    <a:latin typeface="Vodafone Rg" pitchFamily="34" charset="0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DFD9E03-D06F-5F42-8F06-870D00611E54}"/>
                    </a:ext>
                  </a:extLst>
                </p:cNvPr>
                <p:cNvSpPr txBox="1"/>
                <p:nvPr/>
              </p:nvSpPr>
              <p:spPr>
                <a:xfrm>
                  <a:off x="3569891" y="1348614"/>
                  <a:ext cx="457200" cy="190543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 defTabSz="914378">
                    <a:defRPr/>
                  </a:pPr>
                  <a:r>
                    <a:rPr lang="en-GB" sz="700" kern="0" dirty="0">
                      <a:solidFill>
                        <a:srgbClr val="000000"/>
                      </a:solidFill>
                      <a:latin typeface="Vodafone Rg" pitchFamily="34" charset="0"/>
                    </a:rPr>
                    <a:t>Control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D8C4C1C0-CBAF-944C-8FA7-8E9989F38DF2}"/>
                    </a:ext>
                  </a:extLst>
                </p:cNvPr>
                <p:cNvSpPr txBox="1"/>
                <p:nvPr/>
              </p:nvSpPr>
              <p:spPr>
                <a:xfrm>
                  <a:off x="3557731" y="1990653"/>
                  <a:ext cx="457200" cy="19054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 defTabSz="914378">
                    <a:defRPr/>
                  </a:pPr>
                  <a:r>
                    <a:rPr lang="en-GB" sz="700" b="1" kern="0" dirty="0">
                      <a:solidFill>
                        <a:srgbClr val="000000"/>
                      </a:solidFill>
                      <a:latin typeface="Vodafone Rg" pitchFamily="34" charset="0"/>
                    </a:rPr>
                    <a:t>VNF-C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501000D7-AC3E-9B40-827A-58DBBF702196}"/>
                    </a:ext>
                  </a:extLst>
                </p:cNvPr>
                <p:cNvSpPr/>
                <p:nvPr/>
              </p:nvSpPr>
              <p:spPr>
                <a:xfrm>
                  <a:off x="4191607" y="1312581"/>
                  <a:ext cx="546506" cy="834501"/>
                </a:xfrm>
                <a:prstGeom prst="rect">
                  <a:avLst/>
                </a:prstGeom>
                <a:solidFill>
                  <a:srgbClr val="FCDF9E"/>
                </a:solidFill>
                <a:ln w="3175" cap="flat" cmpd="sng" algn="ctr">
                  <a:solidFill>
                    <a:srgbClr val="000000"/>
                  </a:solidFill>
                  <a:prstDash val="dash"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algn="ctr" defTabSz="444489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endParaRPr lang="en-GB" sz="1000" kern="0" dirty="0">
                    <a:solidFill>
                      <a:srgbClr val="34342B"/>
                    </a:solidFill>
                    <a:latin typeface="Vodafone Rg" pitchFamily="34" charset="0"/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2B39081-2F5B-3B41-9F62-F0D740A12456}"/>
                    </a:ext>
                  </a:extLst>
                </p:cNvPr>
                <p:cNvSpPr txBox="1"/>
                <p:nvPr/>
              </p:nvSpPr>
              <p:spPr>
                <a:xfrm>
                  <a:off x="4243014" y="1347833"/>
                  <a:ext cx="457200" cy="190543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 defTabSz="914378">
                    <a:defRPr/>
                  </a:pPr>
                  <a:r>
                    <a:rPr lang="en-GB" sz="700" kern="0" dirty="0">
                      <a:solidFill>
                        <a:srgbClr val="000000"/>
                      </a:solidFill>
                      <a:latin typeface="Vodafone Rg" pitchFamily="34" charset="0"/>
                    </a:rPr>
                    <a:t>DP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8CB20DC-4043-C44D-AC72-8AE0CDEAB892}"/>
                    </a:ext>
                  </a:extLst>
                </p:cNvPr>
                <p:cNvSpPr txBox="1"/>
                <p:nvPr/>
              </p:nvSpPr>
              <p:spPr>
                <a:xfrm>
                  <a:off x="4230854" y="1989873"/>
                  <a:ext cx="457200" cy="19054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 defTabSz="914378">
                    <a:defRPr/>
                  </a:pPr>
                  <a:r>
                    <a:rPr lang="en-GB" sz="700" b="1" kern="0" dirty="0">
                      <a:solidFill>
                        <a:srgbClr val="000000"/>
                      </a:solidFill>
                      <a:latin typeface="Vodafone Rg" pitchFamily="34" charset="0"/>
                    </a:rPr>
                    <a:t>VNF-C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71D24A9-13A3-504C-AA8A-4B1C46083913}"/>
                    </a:ext>
                  </a:extLst>
                </p:cNvPr>
                <p:cNvSpPr/>
                <p:nvPr/>
              </p:nvSpPr>
              <p:spPr>
                <a:xfrm>
                  <a:off x="4850922" y="1314105"/>
                  <a:ext cx="546506" cy="834501"/>
                </a:xfrm>
                <a:prstGeom prst="rect">
                  <a:avLst/>
                </a:prstGeom>
                <a:solidFill>
                  <a:srgbClr val="FCDF9E"/>
                </a:solidFill>
                <a:ln w="3175" cap="flat" cmpd="sng" algn="ctr">
                  <a:solidFill>
                    <a:srgbClr val="000000"/>
                  </a:solidFill>
                  <a:prstDash val="dash"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algn="ctr" defTabSz="444489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/>
                  </a:pPr>
                  <a:endParaRPr lang="en-GB" sz="1000" kern="0" dirty="0">
                    <a:solidFill>
                      <a:srgbClr val="34342B"/>
                    </a:solidFill>
                    <a:latin typeface="Vodafone Rg" pitchFamily="34" charset="0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E4FFB90-499A-8344-9FDB-D71EA3C1529E}"/>
                    </a:ext>
                  </a:extLst>
                </p:cNvPr>
                <p:cNvSpPr txBox="1"/>
                <p:nvPr/>
              </p:nvSpPr>
              <p:spPr>
                <a:xfrm>
                  <a:off x="4902329" y="1349357"/>
                  <a:ext cx="457200" cy="190543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 defTabSz="914378">
                    <a:defRPr/>
                  </a:pPr>
                  <a:r>
                    <a:rPr lang="en-GB" sz="700" kern="0" dirty="0">
                      <a:solidFill>
                        <a:srgbClr val="000000"/>
                      </a:solidFill>
                      <a:latin typeface="Vodafone Rg" pitchFamily="34" charset="0"/>
                    </a:rPr>
                    <a:t>DP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310CBBB-1699-C34E-8ACA-233CEC5B8B11}"/>
                    </a:ext>
                  </a:extLst>
                </p:cNvPr>
                <p:cNvSpPr txBox="1"/>
                <p:nvPr/>
              </p:nvSpPr>
              <p:spPr>
                <a:xfrm>
                  <a:off x="4890169" y="1991396"/>
                  <a:ext cx="457200" cy="19054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 defTabSz="914378">
                    <a:defRPr/>
                  </a:pPr>
                  <a:r>
                    <a:rPr lang="en-GB" sz="700" b="1" kern="0" dirty="0">
                      <a:solidFill>
                        <a:srgbClr val="000000"/>
                      </a:solidFill>
                      <a:latin typeface="Vodafone Rg" pitchFamily="34" charset="0"/>
                    </a:rPr>
                    <a:t>VNF-C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44CF205-AD41-D743-B867-E0F1B59832D8}"/>
                </a:ext>
              </a:extLst>
            </p:cNvPr>
            <p:cNvGrpSpPr/>
            <p:nvPr/>
          </p:nvGrpSpPr>
          <p:grpSpPr>
            <a:xfrm>
              <a:off x="4636701" y="3277911"/>
              <a:ext cx="505573" cy="407195"/>
              <a:chOff x="3933338" y="2720258"/>
              <a:chExt cx="377263" cy="355768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6023134-837F-0640-BADD-1A40C8913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33338" y="2720258"/>
                <a:ext cx="377263" cy="355768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92C39E3-70A0-FC43-A2A9-4ECA1FF2F7B3}"/>
                  </a:ext>
                </a:extLst>
              </p:cNvPr>
              <p:cNvSpPr txBox="1"/>
              <p:nvPr/>
            </p:nvSpPr>
            <p:spPr>
              <a:xfrm>
                <a:off x="4103927" y="2794349"/>
                <a:ext cx="114120" cy="11624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defTabSz="914400">
                  <a:defRPr/>
                </a:pPr>
                <a:r>
                  <a:rPr lang="en-GB" sz="8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</a:t>
                </a:r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BB8A458-7A3D-6D45-AA60-C2E0A5A6CD73}"/>
                  </a:ext>
                </a:extLst>
              </p:cNvPr>
              <p:cNvSpPr/>
              <p:nvPr/>
            </p:nvSpPr>
            <p:spPr>
              <a:xfrm>
                <a:off x="4027465" y="2960305"/>
                <a:ext cx="187901" cy="77791"/>
              </a:xfrm>
              <a:prstGeom prst="roundRect">
                <a:avLst>
                  <a:gd name="adj" fmla="val 0"/>
                </a:avLst>
              </a:prstGeom>
              <a:solidFill>
                <a:srgbClr val="0CB458"/>
              </a:solidFill>
              <a:ln>
                <a:noFill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4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800" b="1" kern="0" dirty="0">
                    <a:solidFill>
                      <a:srgbClr val="FFFFFF"/>
                    </a:solidFill>
                    <a:latin typeface="Vodafone Rg" pitchFamily="34" charset="0"/>
                  </a:rPr>
                  <a:t>B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224A907-2912-0D4F-AE48-B703693591C9}"/>
                </a:ext>
              </a:extLst>
            </p:cNvPr>
            <p:cNvGrpSpPr/>
            <p:nvPr/>
          </p:nvGrpSpPr>
          <p:grpSpPr>
            <a:xfrm>
              <a:off x="5355485" y="3286053"/>
              <a:ext cx="505573" cy="407195"/>
              <a:chOff x="3933338" y="2720258"/>
              <a:chExt cx="377263" cy="355768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7DC7CE24-46B8-D846-A204-B9C1009C5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33338" y="2720258"/>
                <a:ext cx="377263" cy="355768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C88611E-F9D1-CF48-AC5C-DA4FD5882CC7}"/>
                  </a:ext>
                </a:extLst>
              </p:cNvPr>
              <p:cNvSpPr txBox="1"/>
              <p:nvPr/>
            </p:nvSpPr>
            <p:spPr>
              <a:xfrm>
                <a:off x="4103927" y="2794349"/>
                <a:ext cx="114120" cy="11624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defTabSz="914400">
                  <a:defRPr/>
                </a:pPr>
                <a:r>
                  <a:rPr lang="en-GB" sz="8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</a:t>
                </a:r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B95E84B2-0260-4B4F-91B1-29AC94D88D22}"/>
                  </a:ext>
                </a:extLst>
              </p:cNvPr>
              <p:cNvSpPr/>
              <p:nvPr/>
            </p:nvSpPr>
            <p:spPr>
              <a:xfrm>
                <a:off x="4027465" y="2960305"/>
                <a:ext cx="187901" cy="77791"/>
              </a:xfrm>
              <a:prstGeom prst="roundRect">
                <a:avLst>
                  <a:gd name="adj" fmla="val 0"/>
                </a:avLst>
              </a:prstGeom>
              <a:solidFill>
                <a:srgbClr val="00B0CA"/>
              </a:solidFill>
              <a:ln>
                <a:noFill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4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800" b="1" kern="0" dirty="0">
                    <a:solidFill>
                      <a:srgbClr val="FFFFFF"/>
                    </a:solidFill>
                    <a:latin typeface="Vodafone Rg" pitchFamily="34" charset="0"/>
                  </a:rPr>
                  <a:t>N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12A7E6D-DB14-0E49-9413-F87BF6794099}"/>
                </a:ext>
              </a:extLst>
            </p:cNvPr>
            <p:cNvGrpSpPr/>
            <p:nvPr/>
          </p:nvGrpSpPr>
          <p:grpSpPr>
            <a:xfrm>
              <a:off x="6047823" y="3286053"/>
              <a:ext cx="505573" cy="407195"/>
              <a:chOff x="3933338" y="2720258"/>
              <a:chExt cx="377263" cy="355768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FA9C41F5-2CB4-9C4E-A2D0-15846243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33338" y="2720258"/>
                <a:ext cx="377263" cy="355768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748117E-0513-7F46-B6B7-CD5F860BAB5D}"/>
                  </a:ext>
                </a:extLst>
              </p:cNvPr>
              <p:cNvSpPr txBox="1"/>
              <p:nvPr/>
            </p:nvSpPr>
            <p:spPr>
              <a:xfrm>
                <a:off x="4103927" y="2794349"/>
                <a:ext cx="114120" cy="11624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defTabSz="914400">
                  <a:defRPr/>
                </a:pPr>
                <a:r>
                  <a:rPr lang="en-GB" sz="8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</a:t>
                </a: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74F5EED4-C8E1-ED4C-A816-9F6B627ABDA8}"/>
                  </a:ext>
                </a:extLst>
              </p:cNvPr>
              <p:cNvSpPr/>
              <p:nvPr/>
            </p:nvSpPr>
            <p:spPr>
              <a:xfrm>
                <a:off x="4027465" y="2960305"/>
                <a:ext cx="187901" cy="77791"/>
              </a:xfrm>
              <a:prstGeom prst="roundRect">
                <a:avLst>
                  <a:gd name="adj" fmla="val 0"/>
                </a:avLst>
              </a:prstGeom>
              <a:solidFill>
                <a:srgbClr val="00B0CA"/>
              </a:solidFill>
              <a:ln>
                <a:noFill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algn="ctr" defTabSz="44448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800" b="1" kern="0" dirty="0">
                    <a:solidFill>
                      <a:srgbClr val="FFFFFF"/>
                    </a:solidFill>
                    <a:latin typeface="Vodafone Rg" pitchFamily="34" charset="0"/>
                  </a:rPr>
                  <a:t>N</a:t>
                </a:r>
              </a:p>
            </p:txBody>
          </p:sp>
        </p:grpSp>
        <p:sp>
          <p:nvSpPr>
            <p:cNvPr id="59" name="Line Callout 2 (Accent Bar) 58">
              <a:extLst>
                <a:ext uri="{FF2B5EF4-FFF2-40B4-BE49-F238E27FC236}">
                  <a16:creationId xmlns:a16="http://schemas.microsoft.com/office/drawing/2014/main" id="{29D5E8A7-DB76-7D46-9A9B-B2998F909222}"/>
                </a:ext>
              </a:extLst>
            </p:cNvPr>
            <p:cNvSpPr/>
            <p:nvPr/>
          </p:nvSpPr>
          <p:spPr>
            <a:xfrm>
              <a:off x="4641127" y="3984759"/>
              <a:ext cx="504056" cy="360924"/>
            </a:xfrm>
            <a:prstGeom prst="accentCallout2">
              <a:avLst>
                <a:gd name="adj1" fmla="val 50419"/>
                <a:gd name="adj2" fmla="val 108407"/>
                <a:gd name="adj3" fmla="val 63321"/>
                <a:gd name="adj4" fmla="val 121069"/>
                <a:gd name="adj5" fmla="val -95001"/>
                <a:gd name="adj6" fmla="val 170743"/>
              </a:avLst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E6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GB" sz="1000" kern="0" dirty="0">
                  <a:solidFill>
                    <a:srgbClr val="34342B"/>
                  </a:solidFill>
                  <a:latin typeface="Vodafone Rg" pitchFamily="34" charset="0"/>
                </a:rPr>
                <a:t>Instance type</a:t>
              </a:r>
            </a:p>
          </p:txBody>
        </p:sp>
        <p:sp>
          <p:nvSpPr>
            <p:cNvPr id="60" name="Line Callout 2 (Accent Bar) 59">
              <a:extLst>
                <a:ext uri="{FF2B5EF4-FFF2-40B4-BE49-F238E27FC236}">
                  <a16:creationId xmlns:a16="http://schemas.microsoft.com/office/drawing/2014/main" id="{6EB616BA-F01F-5A4C-8036-BCC64AD46625}"/>
                </a:ext>
              </a:extLst>
            </p:cNvPr>
            <p:cNvSpPr/>
            <p:nvPr/>
          </p:nvSpPr>
          <p:spPr>
            <a:xfrm>
              <a:off x="6896353" y="2851993"/>
              <a:ext cx="504056" cy="360924"/>
            </a:xfrm>
            <a:prstGeom prst="accentCallout2">
              <a:avLst>
                <a:gd name="adj1" fmla="val 55110"/>
                <a:gd name="adj2" fmla="val -8333"/>
                <a:gd name="adj3" fmla="val 65667"/>
                <a:gd name="adj4" fmla="val -46062"/>
                <a:gd name="adj5" fmla="val 164108"/>
                <a:gd name="adj6" fmla="val -113855"/>
              </a:avLst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E6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GB" sz="1000" kern="0" dirty="0">
                  <a:solidFill>
                    <a:srgbClr val="34342B"/>
                  </a:solidFill>
                  <a:latin typeface="Vodafone Rg" pitchFamily="34" charset="0"/>
                </a:rPr>
                <a:t>Compute flavour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62373CC-9F71-DD4F-B8ED-BBCEEC05C148}"/>
              </a:ext>
            </a:extLst>
          </p:cNvPr>
          <p:cNvSpPr txBox="1"/>
          <p:nvPr/>
        </p:nvSpPr>
        <p:spPr>
          <a:xfrm>
            <a:off x="10117003" y="992728"/>
            <a:ext cx="1176955" cy="375468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US" sz="2000" b="1" dirty="0">
                <a:solidFill>
                  <a:srgbClr val="002060"/>
                </a:solidFill>
                <a:latin typeface="Vodafone Rg" pitchFamily="34" charset="0"/>
              </a:rPr>
              <a:t>OVP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216C734-B444-EB47-894C-AA433CE3B558}"/>
              </a:ext>
            </a:extLst>
          </p:cNvPr>
          <p:cNvGrpSpPr/>
          <p:nvPr/>
        </p:nvGrpSpPr>
        <p:grpSpPr>
          <a:xfrm>
            <a:off x="4104439" y="3396138"/>
            <a:ext cx="1320923" cy="381054"/>
            <a:chOff x="7198824" y="3904881"/>
            <a:chExt cx="1690600" cy="47904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40F00E31-3C4B-5E40-A5F9-630A2BF95CD3}"/>
                </a:ext>
              </a:extLst>
            </p:cNvPr>
            <p:cNvSpPr/>
            <p:nvPr/>
          </p:nvSpPr>
          <p:spPr>
            <a:xfrm>
              <a:off x="7198824" y="3904881"/>
              <a:ext cx="1690600" cy="478389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457200"/>
              <a:r>
                <a:rPr lang="en-GB" sz="1200" kern="0" dirty="0">
                  <a:solidFill>
                    <a:prstClr val="black"/>
                  </a:solidFill>
                  <a:latin typeface="Calibri" panose="020F0502020204030204"/>
                </a:rPr>
                <a:t>Reference Architecture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2D3A4C2-6C48-3742-A0D0-548FB9D7C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1365" y="3930249"/>
              <a:ext cx="453674" cy="453674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6C11966-EAA4-3647-B039-043803FCCF09}"/>
              </a:ext>
            </a:extLst>
          </p:cNvPr>
          <p:cNvGrpSpPr/>
          <p:nvPr/>
        </p:nvGrpSpPr>
        <p:grpSpPr>
          <a:xfrm>
            <a:off x="4104439" y="4002720"/>
            <a:ext cx="1320923" cy="380534"/>
            <a:chOff x="3866826" y="4355496"/>
            <a:chExt cx="1320923" cy="380534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E026E750-8832-1E44-BB92-EE4127494189}"/>
                </a:ext>
              </a:extLst>
            </p:cNvPr>
            <p:cNvSpPr/>
            <p:nvPr/>
          </p:nvSpPr>
          <p:spPr>
            <a:xfrm>
              <a:off x="3866826" y="4355496"/>
              <a:ext cx="1320923" cy="380534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457200"/>
              <a:r>
                <a:rPr lang="en-GB" sz="1200" kern="0" dirty="0">
                  <a:solidFill>
                    <a:prstClr val="black"/>
                  </a:solidFill>
                  <a:latin typeface="Calibri" panose="020F0502020204030204"/>
                </a:rPr>
                <a:t>Reference Architecture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9328027-19F7-1C43-A2C8-C689FBC3A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8380" y="4388891"/>
              <a:ext cx="329951" cy="320433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05A0A3-A752-1D43-BB0C-671BAB0F6175}"/>
              </a:ext>
            </a:extLst>
          </p:cNvPr>
          <p:cNvGrpSpPr/>
          <p:nvPr/>
        </p:nvGrpSpPr>
        <p:grpSpPr>
          <a:xfrm>
            <a:off x="4102021" y="4614244"/>
            <a:ext cx="1320923" cy="392866"/>
            <a:chOff x="3866826" y="5621681"/>
            <a:chExt cx="1320923" cy="392866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443DA210-2888-F04C-9158-F6EB5C61A812}"/>
                </a:ext>
              </a:extLst>
            </p:cNvPr>
            <p:cNvSpPr/>
            <p:nvPr/>
          </p:nvSpPr>
          <p:spPr>
            <a:xfrm>
              <a:off x="3866826" y="5621681"/>
              <a:ext cx="1320923" cy="380534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457200"/>
              <a:r>
                <a:rPr lang="en-GB" sz="1200" kern="0" dirty="0">
                  <a:solidFill>
                    <a:prstClr val="black"/>
                  </a:solidFill>
                  <a:latin typeface="Calibri" panose="020F0502020204030204"/>
                </a:rPr>
                <a:t>Reference Architecture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C08337F-48C0-D642-823A-DFA48609B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2097" y="5633042"/>
              <a:ext cx="381505" cy="38150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E85E80-25C0-4640-AE6D-2C33C4735534}"/>
              </a:ext>
            </a:extLst>
          </p:cNvPr>
          <p:cNvGrpSpPr/>
          <p:nvPr/>
        </p:nvGrpSpPr>
        <p:grpSpPr>
          <a:xfrm>
            <a:off x="6874374" y="4626090"/>
            <a:ext cx="1774144" cy="380534"/>
            <a:chOff x="6441095" y="2954470"/>
            <a:chExt cx="1774144" cy="380534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4B1D941D-65CE-1E43-A6F0-70AF15CBF400}"/>
                </a:ext>
              </a:extLst>
            </p:cNvPr>
            <p:cNvSpPr/>
            <p:nvPr/>
          </p:nvSpPr>
          <p:spPr>
            <a:xfrm>
              <a:off x="6441095" y="2954470"/>
              <a:ext cx="1774144" cy="380534"/>
            </a:xfrm>
            <a:prstGeom prst="round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 defTabSz="457200"/>
              <a:r>
                <a:rPr lang="en-GB" sz="1200" kern="0" dirty="0">
                  <a:solidFill>
                    <a:prstClr val="black"/>
                  </a:solidFill>
                  <a:latin typeface="Calibri" panose="020F0502020204030204"/>
                </a:rPr>
                <a:t>     Reference Implementation</a:t>
              </a:r>
            </a:p>
          </p:txBody>
        </p:sp>
        <p:pic>
          <p:nvPicPr>
            <p:cNvPr id="94" name="Picture 2" descr="OPNFV">
              <a:extLst>
                <a:ext uri="{FF2B5EF4-FFF2-40B4-BE49-F238E27FC236}">
                  <a16:creationId xmlns:a16="http://schemas.microsoft.com/office/drawing/2014/main" id="{15041381-693C-7243-9D02-39760906C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223" y="2980657"/>
              <a:ext cx="858232" cy="196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Up Arrow 94">
            <a:extLst>
              <a:ext uri="{FF2B5EF4-FFF2-40B4-BE49-F238E27FC236}">
                <a16:creationId xmlns:a16="http://schemas.microsoft.com/office/drawing/2014/main" id="{6F18807B-ECC0-4246-8E20-6066C8CE8806}"/>
              </a:ext>
            </a:extLst>
          </p:cNvPr>
          <p:cNvSpPr/>
          <p:nvPr/>
        </p:nvSpPr>
        <p:spPr>
          <a:xfrm>
            <a:off x="1630010" y="3312529"/>
            <a:ext cx="348959" cy="807383"/>
          </a:xfrm>
          <a:prstGeom prst="up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F809D9A-DC77-8A49-B52B-107ECEED8F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698" y="1745893"/>
            <a:ext cx="1319339" cy="1483437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560A7F67-1F68-C442-A0BD-739831CEF374}"/>
              </a:ext>
            </a:extLst>
          </p:cNvPr>
          <p:cNvGrpSpPr/>
          <p:nvPr/>
        </p:nvGrpSpPr>
        <p:grpSpPr>
          <a:xfrm>
            <a:off x="1506162" y="959898"/>
            <a:ext cx="1383589" cy="771291"/>
            <a:chOff x="1607679" y="1962672"/>
            <a:chExt cx="1383589" cy="771291"/>
          </a:xfrm>
        </p:grpSpPr>
        <p:pic>
          <p:nvPicPr>
            <p:cNvPr id="98" name="Picture 2" descr="Image result for businessman clipart">
              <a:extLst>
                <a:ext uri="{FF2B5EF4-FFF2-40B4-BE49-F238E27FC236}">
                  <a16:creationId xmlns:a16="http://schemas.microsoft.com/office/drawing/2014/main" id="{B21CEA52-8D3A-7440-998F-754A00FFF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7679" y="1962672"/>
              <a:ext cx="771291" cy="771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CC39002-D836-8545-B273-91CE2765B94D}"/>
                </a:ext>
              </a:extLst>
            </p:cNvPr>
            <p:cNvSpPr txBox="1"/>
            <p:nvPr/>
          </p:nvSpPr>
          <p:spPr>
            <a:xfrm>
              <a:off x="2101455" y="2175691"/>
              <a:ext cx="889813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457200" hangingPunct="0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Calibri"/>
                  <a:cs typeface="Calibri"/>
                  <a:sym typeface="Calibri" panose="020F0502020204030204"/>
                </a:rPr>
                <a:t>VNF </a:t>
              </a:r>
            </a:p>
            <a:p>
              <a:pPr algn="ctr" defTabSz="457200" hangingPunct="0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Calibri"/>
                  <a:cs typeface="Calibri"/>
                  <a:sym typeface="Calibri" panose="020F0502020204030204"/>
                </a:rPr>
                <a:t>Vendor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18D46F-1190-D343-A6E3-9BBBB36F6FF1}"/>
              </a:ext>
            </a:extLst>
          </p:cNvPr>
          <p:cNvGrpSpPr/>
          <p:nvPr/>
        </p:nvGrpSpPr>
        <p:grpSpPr>
          <a:xfrm>
            <a:off x="6187179" y="2972189"/>
            <a:ext cx="1416933" cy="1381188"/>
            <a:chOff x="6860991" y="1454928"/>
            <a:chExt cx="1416933" cy="138118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2180E48-C4D5-2242-BCCC-5744CB4883DD}"/>
                </a:ext>
              </a:extLst>
            </p:cNvPr>
            <p:cNvGrpSpPr/>
            <p:nvPr/>
          </p:nvGrpSpPr>
          <p:grpSpPr>
            <a:xfrm>
              <a:off x="6860991" y="2453659"/>
              <a:ext cx="1416933" cy="382457"/>
              <a:chOff x="6975333" y="4237247"/>
              <a:chExt cx="1416933" cy="382457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A64DD3EE-D5DF-354A-ACEC-F189EFE13FD4}"/>
                  </a:ext>
                </a:extLst>
              </p:cNvPr>
              <p:cNvSpPr/>
              <p:nvPr/>
            </p:nvSpPr>
            <p:spPr>
              <a:xfrm>
                <a:off x="6994657" y="4239170"/>
                <a:ext cx="1397609" cy="380534"/>
              </a:xfrm>
              <a:prstGeom prst="round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457200"/>
                <a:r>
                  <a:rPr lang="en-GB" sz="1200" kern="0" dirty="0">
                    <a:solidFill>
                      <a:prstClr val="black"/>
                    </a:solidFill>
                    <a:latin typeface="Calibri" panose="020F0502020204030204"/>
                  </a:rPr>
                  <a:t>     NFVI Implementation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78EED53-79A6-C846-B8A4-0EC16E9A0160}"/>
                  </a:ext>
                </a:extLst>
              </p:cNvPr>
              <p:cNvSpPr txBox="1"/>
              <p:nvPr/>
            </p:nvSpPr>
            <p:spPr>
              <a:xfrm>
                <a:off x="6975333" y="4237247"/>
                <a:ext cx="62068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>
                    <a:solidFill>
                      <a:srgbClr val="FFFF00"/>
                    </a:solidFill>
                    <a:highlight>
                      <a:srgbClr val="FF0000"/>
                    </a:highlight>
                  </a:rPr>
                  <a:t>Vendor B</a:t>
                </a:r>
              </a:p>
            </p:txBody>
          </p:sp>
        </p:grpSp>
        <p:grpSp>
          <p:nvGrpSpPr>
            <p:cNvPr id="102" name="Group 21">
              <a:extLst>
                <a:ext uri="{FF2B5EF4-FFF2-40B4-BE49-F238E27FC236}">
                  <a16:creationId xmlns:a16="http://schemas.microsoft.com/office/drawing/2014/main" id="{5EDA9BD0-35F0-EC4D-A335-E6853A15A6A8}"/>
                </a:ext>
              </a:extLst>
            </p:cNvPr>
            <p:cNvGrpSpPr/>
            <p:nvPr/>
          </p:nvGrpSpPr>
          <p:grpSpPr>
            <a:xfrm>
              <a:off x="7108173" y="1454928"/>
              <a:ext cx="897808" cy="1036803"/>
              <a:chOff x="1053925" y="1728788"/>
              <a:chExt cx="897808" cy="1036803"/>
            </a:xfrm>
          </p:grpSpPr>
          <p:pic>
            <p:nvPicPr>
              <p:cNvPr id="103" name="Picture 2" descr="C:\Users\k00365106\AppData\Local\Microsoft\Windows\Temporary Internet Files\Content.IE5\JQV4LJC6\Crystal_Clear_kdm_user_female[1].png">
                <a:extLst>
                  <a:ext uri="{FF2B5EF4-FFF2-40B4-BE49-F238E27FC236}">
                    <a16:creationId xmlns:a16="http://schemas.microsoft.com/office/drawing/2014/main" id="{04BB043B-356D-094C-A47A-A84011596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1103313" y="1728788"/>
                <a:ext cx="783360" cy="783360"/>
              </a:xfrm>
              <a:prstGeom prst="rect">
                <a:avLst/>
              </a:prstGeom>
              <a:noFill/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B247261-983F-AF40-9323-DF2808F993C1}"/>
                  </a:ext>
                </a:extLst>
              </p:cNvPr>
              <p:cNvSpPr txBox="1"/>
              <p:nvPr/>
            </p:nvSpPr>
            <p:spPr>
              <a:xfrm>
                <a:off x="1053925" y="2488594"/>
                <a:ext cx="897808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sz="12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 panose="020F0502020204030204"/>
                  </a:rPr>
                  <a:t>NFVI Vendor</a:t>
                </a:r>
              </a:p>
            </p:txBody>
          </p: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9971FDD-03C0-1B48-8A96-E5074E5F4E81}"/>
              </a:ext>
            </a:extLst>
          </p:cNvPr>
          <p:cNvGrpSpPr/>
          <p:nvPr/>
        </p:nvGrpSpPr>
        <p:grpSpPr>
          <a:xfrm>
            <a:off x="7728043" y="2993315"/>
            <a:ext cx="1416933" cy="1362482"/>
            <a:chOff x="6865655" y="2991931"/>
            <a:chExt cx="1416933" cy="136248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29127D0-9466-E54E-8F90-A41C7E983CDA}"/>
                </a:ext>
              </a:extLst>
            </p:cNvPr>
            <p:cNvGrpSpPr/>
            <p:nvPr/>
          </p:nvGrpSpPr>
          <p:grpSpPr>
            <a:xfrm>
              <a:off x="6865655" y="3971956"/>
              <a:ext cx="1416933" cy="382457"/>
              <a:chOff x="6975333" y="4237247"/>
              <a:chExt cx="1416933" cy="382457"/>
            </a:xfrm>
          </p:grpSpPr>
          <p:sp>
            <p:nvSpPr>
              <p:cNvPr id="112" name="Rounded Rectangle 111">
                <a:extLst>
                  <a:ext uri="{FF2B5EF4-FFF2-40B4-BE49-F238E27FC236}">
                    <a16:creationId xmlns:a16="http://schemas.microsoft.com/office/drawing/2014/main" id="{5C2AB8EB-BF41-9B4C-B173-D4FC789F97FB}"/>
                  </a:ext>
                </a:extLst>
              </p:cNvPr>
              <p:cNvSpPr/>
              <p:nvPr/>
            </p:nvSpPr>
            <p:spPr>
              <a:xfrm>
                <a:off x="6994657" y="4239170"/>
                <a:ext cx="1397609" cy="380534"/>
              </a:xfrm>
              <a:prstGeom prst="round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457200"/>
                <a:r>
                  <a:rPr lang="en-GB" sz="1200" kern="0" dirty="0">
                    <a:solidFill>
                      <a:prstClr val="black"/>
                    </a:solidFill>
                    <a:latin typeface="Calibri" panose="020F0502020204030204"/>
                  </a:rPr>
                  <a:t>     NFVI Implementation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2A9375F-746F-CF4E-B1D9-A93A777D22B9}"/>
                  </a:ext>
                </a:extLst>
              </p:cNvPr>
              <p:cNvSpPr txBox="1"/>
              <p:nvPr/>
            </p:nvSpPr>
            <p:spPr>
              <a:xfrm>
                <a:off x="6975333" y="4237247"/>
                <a:ext cx="6912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i="1" dirty="0">
                    <a:solidFill>
                      <a:srgbClr val="FFFF00"/>
                    </a:solidFill>
                    <a:highlight>
                      <a:srgbClr val="FF0000"/>
                    </a:highlight>
                  </a:rPr>
                  <a:t>Vendor A  </a:t>
                </a:r>
              </a:p>
            </p:txBody>
          </p:sp>
        </p:grpSp>
        <p:grpSp>
          <p:nvGrpSpPr>
            <p:cNvPr id="109" name="Group 21">
              <a:extLst>
                <a:ext uri="{FF2B5EF4-FFF2-40B4-BE49-F238E27FC236}">
                  <a16:creationId xmlns:a16="http://schemas.microsoft.com/office/drawing/2014/main" id="{FB5420FA-3137-454F-9700-8C9B166C1029}"/>
                </a:ext>
              </a:extLst>
            </p:cNvPr>
            <p:cNvGrpSpPr/>
            <p:nvPr/>
          </p:nvGrpSpPr>
          <p:grpSpPr>
            <a:xfrm>
              <a:off x="7117627" y="2991931"/>
              <a:ext cx="897808" cy="1036803"/>
              <a:chOff x="1053925" y="1728788"/>
              <a:chExt cx="897808" cy="1036803"/>
            </a:xfrm>
          </p:grpSpPr>
          <p:pic>
            <p:nvPicPr>
              <p:cNvPr id="110" name="Picture 2" descr="C:\Users\k00365106\AppData\Local\Microsoft\Windows\Temporary Internet Files\Content.IE5\JQV4LJC6\Crystal_Clear_kdm_user_female[1].png">
                <a:extLst>
                  <a:ext uri="{FF2B5EF4-FFF2-40B4-BE49-F238E27FC236}">
                    <a16:creationId xmlns:a16="http://schemas.microsoft.com/office/drawing/2014/main" id="{89BB6D68-747F-5A40-8AF4-7E6A54BB4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1103313" y="1728788"/>
                <a:ext cx="783360" cy="783360"/>
              </a:xfrm>
              <a:prstGeom prst="rect">
                <a:avLst/>
              </a:prstGeom>
              <a:noFill/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7AE1A6D-7540-2247-930A-EF46A996365B}"/>
                  </a:ext>
                </a:extLst>
              </p:cNvPr>
              <p:cNvSpPr txBox="1"/>
              <p:nvPr/>
            </p:nvSpPr>
            <p:spPr>
              <a:xfrm>
                <a:off x="1053925" y="2488594"/>
                <a:ext cx="897808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457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sz="12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 panose="020F0502020204030204"/>
                  </a:rPr>
                  <a:t>NFVI Vendor</a:t>
                </a:r>
              </a:p>
            </p:txBody>
          </p:sp>
        </p:grpSp>
      </p:grp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B0CAE159-C7B4-5646-AE7E-8A2789F012B1}"/>
              </a:ext>
            </a:extLst>
          </p:cNvPr>
          <p:cNvSpPr/>
          <p:nvPr/>
        </p:nvSpPr>
        <p:spPr>
          <a:xfrm>
            <a:off x="3979789" y="2152166"/>
            <a:ext cx="5874966" cy="533049"/>
          </a:xfrm>
          <a:prstGeom prst="rightArrow">
            <a:avLst/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2677DE5B-CD04-904C-9769-ED0FD428A5FC}"/>
              </a:ext>
            </a:extLst>
          </p:cNvPr>
          <p:cNvSpPr/>
          <p:nvPr/>
        </p:nvSpPr>
        <p:spPr>
          <a:xfrm>
            <a:off x="8679479" y="5406034"/>
            <a:ext cx="823579" cy="380534"/>
          </a:xfrm>
          <a:prstGeom prst="rightArrow">
            <a:avLst/>
          </a:prstGeom>
          <a:noFill/>
          <a:ln>
            <a:solidFill>
              <a:srgbClr val="F7A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2E012F1B-F841-7447-87E3-5D252BEEBC4F}"/>
              </a:ext>
            </a:extLst>
          </p:cNvPr>
          <p:cNvSpPr/>
          <p:nvPr/>
        </p:nvSpPr>
        <p:spPr>
          <a:xfrm>
            <a:off x="9574521" y="5081317"/>
            <a:ext cx="2231962" cy="877454"/>
          </a:xfrm>
          <a:prstGeom prst="roundRect">
            <a:avLst/>
          </a:prstGeom>
          <a:solidFill>
            <a:srgbClr val="BA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GB" sz="1400" kern="0" dirty="0">
                <a:solidFill>
                  <a:schemeClr val="bg1"/>
                </a:solidFill>
                <a:latin typeface="Calibri" panose="020F0502020204030204"/>
              </a:rPr>
              <a:t>Reference  Certification</a:t>
            </a:r>
          </a:p>
          <a:p>
            <a:pPr lvl="0" algn="ctr" defTabSz="457200">
              <a:defRPr/>
            </a:pPr>
            <a:r>
              <a:rPr lang="en-GB" sz="2000" b="1" kern="0" dirty="0">
                <a:solidFill>
                  <a:schemeClr val="bg1"/>
                </a:solidFill>
                <a:latin typeface="Calibri" panose="020F0502020204030204"/>
              </a:rPr>
              <a:t> RC</a:t>
            </a:r>
            <a:endParaRPr lang="en-GB" sz="1800" b="1" kern="0" dirty="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350030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Connector: Elbow 72">
            <a:extLst>
              <a:ext uri="{FF2B5EF4-FFF2-40B4-BE49-F238E27FC236}">
                <a16:creationId xmlns:a16="http://schemas.microsoft.com/office/drawing/2014/main" id="{19A98FDF-DD2E-4230-8203-492CBBA2C1D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33169" y="-2968391"/>
            <a:ext cx="733143" cy="10243761"/>
          </a:xfrm>
          <a:prstGeom prst="bentConnector4">
            <a:avLst>
              <a:gd name="adj1" fmla="val 205782"/>
              <a:gd name="adj2" fmla="val 104304"/>
            </a:avLst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205" name="Connector: Elbow 45">
            <a:extLst>
              <a:ext uri="{FF2B5EF4-FFF2-40B4-BE49-F238E27FC236}">
                <a16:creationId xmlns:a16="http://schemas.microsoft.com/office/drawing/2014/main" id="{233C3621-E9BE-4501-BB0C-7D37C10DDF78}"/>
              </a:ext>
            </a:extLst>
          </p:cNvPr>
          <p:cNvCxnSpPr>
            <a:cxnSpLocks/>
            <a:stCxn id="116" idx="2"/>
            <a:endCxn id="96" idx="1"/>
          </p:cNvCxnSpPr>
          <p:nvPr/>
        </p:nvCxnSpPr>
        <p:spPr>
          <a:xfrm rot="16200000" flipH="1">
            <a:off x="4945062" y="4631742"/>
            <a:ext cx="1490564" cy="436504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2A3D520-E670-48A0-9245-F4EBD3D384F2}"/>
              </a:ext>
            </a:extLst>
          </p:cNvPr>
          <p:cNvSpPr/>
          <p:nvPr/>
        </p:nvSpPr>
        <p:spPr>
          <a:xfrm>
            <a:off x="4969804" y="4642184"/>
            <a:ext cx="992665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1050" b="1" kern="0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VNF Candidate</a:t>
            </a:r>
            <a:endParaRPr lang="en-US" sz="1050" b="1" kern="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C7F95D9-D98D-4DFA-9C88-6B54BEB68FCD}"/>
              </a:ext>
            </a:extLst>
          </p:cNvPr>
          <p:cNvGrpSpPr/>
          <p:nvPr/>
        </p:nvGrpSpPr>
        <p:grpSpPr>
          <a:xfrm>
            <a:off x="1343969" y="2135358"/>
            <a:ext cx="419208" cy="387392"/>
            <a:chOff x="2161730" y="1371392"/>
            <a:chExt cx="716288" cy="649224"/>
          </a:xfrm>
          <a:solidFill>
            <a:schemeClr val="bg1"/>
          </a:solidFill>
        </p:grpSpPr>
        <p:sp>
          <p:nvSpPr>
            <p:cNvPr id="155" name="Rectangle: Rounded Corners 48">
              <a:extLst>
                <a:ext uri="{FF2B5EF4-FFF2-40B4-BE49-F238E27FC236}">
                  <a16:creationId xmlns:a16="http://schemas.microsoft.com/office/drawing/2014/main" id="{3A7B3FE0-D6C0-475B-B50B-CA6FF519627C}"/>
                </a:ext>
              </a:extLst>
            </p:cNvPr>
            <p:cNvSpPr/>
            <p:nvPr/>
          </p:nvSpPr>
          <p:spPr>
            <a:xfrm>
              <a:off x="2375412" y="1539919"/>
              <a:ext cx="502606" cy="281132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Open Sans"/>
              </a:endParaRPr>
            </a:p>
          </p:txBody>
        </p:sp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893804B4-FEE3-4DC3-B9F9-B8305ECA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730" y="1371392"/>
              <a:ext cx="649224" cy="649224"/>
            </a:xfrm>
            <a:prstGeom prst="rect">
              <a:avLst/>
            </a:prstGeom>
            <a:grpFill/>
          </p:spPr>
        </p:pic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C58384F-2042-421B-9778-6FE86A1710C9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10519589" y="5520682"/>
            <a:ext cx="567383" cy="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54" y="4084983"/>
            <a:ext cx="225572" cy="475529"/>
          </a:xfrm>
          <a:prstGeom prst="rect">
            <a:avLst/>
          </a:prstGeom>
        </p:spPr>
      </p:pic>
      <p:sp>
        <p:nvSpPr>
          <p:cNvPr id="8" name="Title 3" title="Title slide option 1">
            <a:extLst>
              <a:ext uri="{FF2B5EF4-FFF2-40B4-BE49-F238E27FC236}">
                <a16:creationId xmlns:a16="http://schemas.microsoft.com/office/drawing/2014/main" id="{B4517431-4AB4-485F-B9B0-C02A9541D674}"/>
              </a:ext>
            </a:extLst>
          </p:cNvPr>
          <p:cNvSpPr txBox="1">
            <a:spLocks/>
          </p:cNvSpPr>
          <p:nvPr/>
        </p:nvSpPr>
        <p:spPr>
          <a:xfrm>
            <a:off x="-1993" y="96207"/>
            <a:ext cx="12185650" cy="5930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None/>
              <a:defRPr sz="3300">
                <a:solidFill>
                  <a:schemeClr val="bg1"/>
                </a:solidFill>
                <a:latin typeface="ClearviewATT" panose="020B0506030500020004" pitchFamily="34" charset="0"/>
                <a:ea typeface="+mj-ea"/>
                <a:cs typeface="+mj-cs"/>
              </a:defRPr>
            </a:lvl1pPr>
          </a:lstStyle>
          <a:p>
            <a:pPr algn="ctr" defTabSz="457200">
              <a:defRPr/>
            </a:pPr>
            <a:r>
              <a:rPr lang="en-US" sz="3200" dirty="0">
                <a:solidFill>
                  <a:srgbClr val="009FDB"/>
                </a:solidFill>
                <a:latin typeface="Open Sans"/>
                <a:cs typeface="ATT Aleck Sans" panose="020B0503020203020204" pitchFamily="34" charset="0"/>
              </a:rPr>
              <a:t>COMMON NFVI LIFECYCLE FRAMEWORK</a:t>
            </a:r>
          </a:p>
        </p:txBody>
      </p:sp>
      <p:sp>
        <p:nvSpPr>
          <p:cNvPr id="74" name="Slide Number Placeholder 1">
            <a:extLst>
              <a:ext uri="{FF2B5EF4-FFF2-40B4-BE49-F238E27FC236}">
                <a16:creationId xmlns:a16="http://schemas.microsoft.com/office/drawing/2014/main" id="{B9DFB5BC-8164-4253-9286-5C7F11D389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8414" y="6579367"/>
            <a:ext cx="294066" cy="224731"/>
          </a:xfrm>
        </p:spPr>
        <p:txBody>
          <a:bodyPr anchor="ctr"/>
          <a:lstStyle/>
          <a:p>
            <a:pPr defTabSz="914126">
              <a:defRPr/>
            </a:pPr>
            <a:fld id="{12CB907E-C602-C34B-93F7-CA9E40714286}" type="slidenum">
              <a:rPr lang="en-US">
                <a:solidFill>
                  <a:srgbClr val="000000"/>
                </a:solidFill>
                <a:latin typeface="Open Sans"/>
              </a:rPr>
              <a:pPr defTabSz="914126">
                <a:defRPr/>
              </a:pPr>
              <a:t>8</a:t>
            </a:fld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4B011F-B902-4B36-8FC9-2A87D0F18721}"/>
              </a:ext>
            </a:extLst>
          </p:cNvPr>
          <p:cNvSpPr/>
          <p:nvPr/>
        </p:nvSpPr>
        <p:spPr>
          <a:xfrm>
            <a:off x="1077859" y="2510904"/>
            <a:ext cx="3442937" cy="6392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endParaRPr lang="en-US" dirty="0">
              <a:solidFill>
                <a:srgbClr val="000000"/>
              </a:solidFill>
              <a:latin typeface="Open Sans"/>
              <a:cs typeface="ATT Aleck Cd" panose="020B050602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D1150-A3DE-4FE8-8D22-DF027676AD8D}"/>
              </a:ext>
            </a:extLst>
          </p:cNvPr>
          <p:cNvSpPr txBox="1"/>
          <p:nvPr/>
        </p:nvSpPr>
        <p:spPr>
          <a:xfrm>
            <a:off x="1854333" y="2936655"/>
            <a:ext cx="2666461" cy="2527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200">
              <a:defRPr/>
            </a:pPr>
            <a:r>
              <a:rPr lang="en-US" sz="1100" b="1" dirty="0">
                <a:solidFill>
                  <a:srgbClr val="FFFFFF"/>
                </a:solidFill>
                <a:latin typeface="Open Sans"/>
                <a:cs typeface="ATT Aleck Cd" panose="020B0506020203020204" pitchFamily="34" charset="0"/>
              </a:rPr>
              <a:t>Reference Architectures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67EF2E-6B94-488C-8C41-C9AAF48ED706}"/>
              </a:ext>
            </a:extLst>
          </p:cNvPr>
          <p:cNvSpPr/>
          <p:nvPr/>
        </p:nvSpPr>
        <p:spPr>
          <a:xfrm>
            <a:off x="2037306" y="2577646"/>
            <a:ext cx="557939" cy="3530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RA 1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524C680-481D-4466-8C79-B67A980F21AC}"/>
              </a:ext>
            </a:extLst>
          </p:cNvPr>
          <p:cNvSpPr/>
          <p:nvPr/>
        </p:nvSpPr>
        <p:spPr>
          <a:xfrm>
            <a:off x="2907378" y="2577646"/>
            <a:ext cx="557939" cy="3530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RA  2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867C23-E1B3-4C92-A4D4-04050B920586}"/>
              </a:ext>
            </a:extLst>
          </p:cNvPr>
          <p:cNvSpPr/>
          <p:nvPr/>
        </p:nvSpPr>
        <p:spPr>
          <a:xfrm>
            <a:off x="3777450" y="2577646"/>
            <a:ext cx="557939" cy="3530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RA 3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49143" y="3805615"/>
            <a:ext cx="2688378" cy="2603416"/>
            <a:chOff x="1490540" y="3938904"/>
            <a:chExt cx="2688378" cy="2603416"/>
          </a:xfrm>
        </p:grpSpPr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1B1EA1E2-4660-481F-8984-61F45753360E}"/>
                </a:ext>
              </a:extLst>
            </p:cNvPr>
            <p:cNvSpPr/>
            <p:nvPr/>
          </p:nvSpPr>
          <p:spPr>
            <a:xfrm>
              <a:off x="1492523" y="3938904"/>
              <a:ext cx="2686395" cy="386678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688406C-B9FB-4D30-8F61-203C3A0FDF87}"/>
                </a:ext>
              </a:extLst>
            </p:cNvPr>
            <p:cNvSpPr/>
            <p:nvPr/>
          </p:nvSpPr>
          <p:spPr>
            <a:xfrm>
              <a:off x="1490540" y="4316003"/>
              <a:ext cx="2661538" cy="2226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>
                <a:defRPr/>
              </a:pPr>
              <a:endParaRPr lang="en-US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BAA6AFA-7612-4452-84B8-76ED5720E23D}"/>
                </a:ext>
              </a:extLst>
            </p:cNvPr>
            <p:cNvGrpSpPr/>
            <p:nvPr/>
          </p:nvGrpSpPr>
          <p:grpSpPr>
            <a:xfrm>
              <a:off x="1572629" y="4572363"/>
              <a:ext cx="2510412" cy="1888327"/>
              <a:chOff x="402187" y="4287520"/>
              <a:chExt cx="3056169" cy="200608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5E0ED7-5997-41D0-AB4E-171668A30F51}"/>
                  </a:ext>
                </a:extLst>
              </p:cNvPr>
              <p:cNvSpPr/>
              <p:nvPr/>
            </p:nvSpPr>
            <p:spPr>
              <a:xfrm>
                <a:off x="402187" y="5915445"/>
                <a:ext cx="960120" cy="37815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Bare Metal Install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5A7EC14-B0F6-4ACF-BA4A-FC1D5F676C33}"/>
                  </a:ext>
                </a:extLst>
              </p:cNvPr>
              <p:cNvSpPr/>
              <p:nvPr/>
            </p:nvSpPr>
            <p:spPr>
              <a:xfrm>
                <a:off x="1450212" y="5915444"/>
                <a:ext cx="960120" cy="37815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Common Node Setup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F355331-8DEB-4688-A72A-D9FAA84D8ABA}"/>
                  </a:ext>
                </a:extLst>
              </p:cNvPr>
              <p:cNvSpPr/>
              <p:nvPr/>
            </p:nvSpPr>
            <p:spPr>
              <a:xfrm>
                <a:off x="2498236" y="5915444"/>
                <a:ext cx="960120" cy="378159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Ceph Setup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EA91849-966F-4AA2-9FC6-02D96E023C18}"/>
                  </a:ext>
                </a:extLst>
              </p:cNvPr>
              <p:cNvSpPr/>
              <p:nvPr/>
            </p:nvSpPr>
            <p:spPr>
              <a:xfrm>
                <a:off x="402187" y="5589254"/>
                <a:ext cx="960120" cy="2613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Compute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9C74C33-DA2B-4910-B678-FBE77D58FA08}"/>
                  </a:ext>
                </a:extLst>
              </p:cNvPr>
              <p:cNvSpPr/>
              <p:nvPr/>
            </p:nvSpPr>
            <p:spPr>
              <a:xfrm>
                <a:off x="1450212" y="5589254"/>
                <a:ext cx="960120" cy="2613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Network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927211A-09F5-47E7-B622-F4A4B9D3D8E8}"/>
                  </a:ext>
                </a:extLst>
              </p:cNvPr>
              <p:cNvSpPr/>
              <p:nvPr/>
            </p:nvSpPr>
            <p:spPr>
              <a:xfrm>
                <a:off x="2498236" y="5589254"/>
                <a:ext cx="960120" cy="26137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Storage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F9C80DB-AB86-4ABE-A19B-3B91A8DF84BB}"/>
                  </a:ext>
                </a:extLst>
              </p:cNvPr>
              <p:cNvSpPr/>
              <p:nvPr/>
            </p:nvSpPr>
            <p:spPr>
              <a:xfrm>
                <a:off x="402188" y="5141159"/>
                <a:ext cx="3056168" cy="3781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Virtualization/Container Layer </a:t>
                </a:r>
              </a:p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(OS, KVM, VMWare, Kubernetes)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EE89997-5743-4315-9DEA-003A989D6C39}"/>
                  </a:ext>
                </a:extLst>
              </p:cNvPr>
              <p:cNvSpPr/>
              <p:nvPr/>
            </p:nvSpPr>
            <p:spPr>
              <a:xfrm>
                <a:off x="402188" y="4740289"/>
                <a:ext cx="411639" cy="3658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b="1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VM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2CFCA17-7FA7-4781-B5D0-2EF9ED6F3987}"/>
                  </a:ext>
                </a:extLst>
              </p:cNvPr>
              <p:cNvSpPr/>
              <p:nvPr/>
            </p:nvSpPr>
            <p:spPr>
              <a:xfrm>
                <a:off x="1988906" y="4740289"/>
                <a:ext cx="411639" cy="3658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b="1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VM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24AA801-060D-4307-B83A-A72D4B72509D}"/>
                  </a:ext>
                </a:extLst>
              </p:cNvPr>
              <p:cNvSpPr/>
              <p:nvPr/>
            </p:nvSpPr>
            <p:spPr>
              <a:xfrm>
                <a:off x="2517812" y="4740289"/>
                <a:ext cx="411639" cy="3658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b="1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C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1D7059B-883B-4988-994A-39299ABE5F6C}"/>
                  </a:ext>
                </a:extLst>
              </p:cNvPr>
              <p:cNvSpPr/>
              <p:nvPr/>
            </p:nvSpPr>
            <p:spPr>
              <a:xfrm>
                <a:off x="3046717" y="4740289"/>
                <a:ext cx="411639" cy="3658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b="1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C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9CAFFBD3-E9AE-4E14-9428-A44986ACB77D}"/>
                  </a:ext>
                </a:extLst>
              </p:cNvPr>
              <p:cNvSpPr/>
              <p:nvPr/>
            </p:nvSpPr>
            <p:spPr>
              <a:xfrm>
                <a:off x="402188" y="4287520"/>
                <a:ext cx="920637" cy="3658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VNF1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D6E793C-6A17-41A0-B53B-724F077F7527}"/>
                  </a:ext>
                </a:extLst>
              </p:cNvPr>
              <p:cNvSpPr/>
              <p:nvPr/>
            </p:nvSpPr>
            <p:spPr>
              <a:xfrm>
                <a:off x="1460000" y="4287520"/>
                <a:ext cx="914005" cy="3658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VNF2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BB882B9-313D-46D1-81C3-33692BC5922B}"/>
                  </a:ext>
                </a:extLst>
              </p:cNvPr>
              <p:cNvSpPr/>
              <p:nvPr/>
            </p:nvSpPr>
            <p:spPr>
              <a:xfrm>
                <a:off x="2517812" y="4287520"/>
                <a:ext cx="940544" cy="3658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CNF3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D448BB-58AE-41AC-9FBB-E9F6F98740D8}"/>
                  </a:ext>
                </a:extLst>
              </p:cNvPr>
              <p:cNvSpPr/>
              <p:nvPr/>
            </p:nvSpPr>
            <p:spPr>
              <a:xfrm>
                <a:off x="931094" y="4740289"/>
                <a:ext cx="411639" cy="3658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b="1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VM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F2AE099-B820-47F6-B825-657DD4CBB9FE}"/>
                  </a:ext>
                </a:extLst>
              </p:cNvPr>
              <p:cNvSpPr/>
              <p:nvPr/>
            </p:nvSpPr>
            <p:spPr>
              <a:xfrm>
                <a:off x="1460000" y="4740289"/>
                <a:ext cx="411639" cy="3658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457200">
                  <a:defRPr/>
                </a:pPr>
                <a:r>
                  <a:rPr lang="en-US" sz="1100" b="1" dirty="0">
                    <a:solidFill>
                      <a:srgbClr val="FFFFFF"/>
                    </a:solidFill>
                    <a:latin typeface="Open Sans"/>
                    <a:cs typeface="ATT Aleck Cd" panose="020B0506020203020204" pitchFamily="34" charset="0"/>
                  </a:rPr>
                  <a:t>VM</a:t>
                </a:r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83B1D7F-C2D2-4455-8B4F-4C6032AF6750}"/>
                </a:ext>
              </a:extLst>
            </p:cNvPr>
            <p:cNvSpPr/>
            <p:nvPr/>
          </p:nvSpPr>
          <p:spPr>
            <a:xfrm>
              <a:off x="2042686" y="4306443"/>
              <a:ext cx="15860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SAMPLE NFVI STACK *</a:t>
              </a:r>
              <a:endParaRPr lang="en-US" sz="1200" b="1" dirty="0">
                <a:solidFill>
                  <a:srgbClr val="000000"/>
                </a:solidFill>
                <a:latin typeface="Open Sans"/>
              </a:endParaRP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748BB4D-AAD6-4FD1-839E-783328D70581}"/>
              </a:ext>
            </a:extLst>
          </p:cNvPr>
          <p:cNvSpPr/>
          <p:nvPr/>
        </p:nvSpPr>
        <p:spPr>
          <a:xfrm>
            <a:off x="835432" y="3336933"/>
            <a:ext cx="38811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1050" b="1" i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CNTT community defined </a:t>
            </a:r>
          </a:p>
          <a:p>
            <a:pPr algn="ctr" defTabSz="457200">
              <a:defRPr/>
            </a:pPr>
            <a:r>
              <a:rPr lang="en-US" sz="1050" b="1" i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Reference Model  &amp; Reference Architectures</a:t>
            </a: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90319" y="2312481"/>
            <a:ext cx="393755" cy="3095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E4B011F-B902-4B36-8FC9-2A87D0F18721}"/>
              </a:ext>
            </a:extLst>
          </p:cNvPr>
          <p:cNvSpPr/>
          <p:nvPr/>
        </p:nvSpPr>
        <p:spPr>
          <a:xfrm>
            <a:off x="1077859" y="1467269"/>
            <a:ext cx="3442935" cy="6392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endParaRPr lang="en-US" dirty="0">
              <a:solidFill>
                <a:srgbClr val="000000"/>
              </a:solidFill>
              <a:latin typeface="Open Sans"/>
              <a:cs typeface="ATT Aleck Cd" panose="020B0506020203020204" pitchFamily="34" charset="0"/>
            </a:endParaRPr>
          </a:p>
        </p:txBody>
      </p:sp>
      <p:sp>
        <p:nvSpPr>
          <p:cNvPr id="118" name="Rectangle: Rounded Corners 6">
            <a:extLst>
              <a:ext uri="{FF2B5EF4-FFF2-40B4-BE49-F238E27FC236}">
                <a16:creationId xmlns:a16="http://schemas.microsoft.com/office/drawing/2014/main" id="{CE67EF2E-6B94-488C-8C41-C9AAF48ED706}"/>
              </a:ext>
            </a:extLst>
          </p:cNvPr>
          <p:cNvSpPr/>
          <p:nvPr/>
        </p:nvSpPr>
        <p:spPr>
          <a:xfrm>
            <a:off x="2037306" y="1614488"/>
            <a:ext cx="2298082" cy="3530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Reference Model</a:t>
            </a:r>
          </a:p>
        </p:txBody>
      </p:sp>
      <p:cxnSp>
        <p:nvCxnSpPr>
          <p:cNvPr id="119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20379" y="2286540"/>
            <a:ext cx="788467" cy="225274"/>
          </a:xfrm>
          <a:prstGeom prst="bentConnector3">
            <a:avLst>
              <a:gd name="adj1" fmla="val 100255"/>
            </a:avLst>
          </a:prstGeom>
          <a:ln w="38100" cmpd="sng">
            <a:solidFill>
              <a:schemeClr val="tx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>
            <a:off x="3265547" y="2296113"/>
            <a:ext cx="808408" cy="215702"/>
          </a:xfrm>
          <a:prstGeom prst="bentConnector3">
            <a:avLst>
              <a:gd name="adj1" fmla="val 99957"/>
            </a:avLst>
          </a:prstGeom>
          <a:ln w="38100" cmpd="sng">
            <a:solidFill>
              <a:schemeClr val="tx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984D32B-752E-4028-8366-E4BCEB659BF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88663" y="2426775"/>
            <a:ext cx="1649513" cy="744035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3E4B011F-B902-4B36-8FC9-2A87D0F18721}"/>
              </a:ext>
            </a:extLst>
          </p:cNvPr>
          <p:cNvSpPr/>
          <p:nvPr/>
        </p:nvSpPr>
        <p:spPr>
          <a:xfrm>
            <a:off x="7270865" y="3473736"/>
            <a:ext cx="1972013" cy="6392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endParaRPr lang="en-US" dirty="0">
              <a:solidFill>
                <a:srgbClr val="000000"/>
              </a:solidFill>
              <a:latin typeface="Open Sans"/>
              <a:cs typeface="ATT Aleck Cd" panose="020B0506020203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43D1150-A3DE-4FE8-8D22-DF027676AD8D}"/>
              </a:ext>
            </a:extLst>
          </p:cNvPr>
          <p:cNvSpPr txBox="1"/>
          <p:nvPr/>
        </p:nvSpPr>
        <p:spPr>
          <a:xfrm>
            <a:off x="7270865" y="3887261"/>
            <a:ext cx="1972013" cy="225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200">
              <a:defRPr/>
            </a:pPr>
            <a:r>
              <a:rPr lang="en-US" sz="1100" b="1" dirty="0">
                <a:solidFill>
                  <a:srgbClr val="FFFFFF"/>
                </a:solidFill>
                <a:latin typeface="Open Sans"/>
                <a:cs typeface="ATT Aleck Cd" panose="020B0506020203020204" pitchFamily="34" charset="0"/>
              </a:rPr>
              <a:t>Reference Implementations</a:t>
            </a:r>
          </a:p>
        </p:txBody>
      </p:sp>
      <p:sp>
        <p:nvSpPr>
          <p:cNvPr id="111" name="Rectangle: Rounded Corners 6">
            <a:extLst>
              <a:ext uri="{FF2B5EF4-FFF2-40B4-BE49-F238E27FC236}">
                <a16:creationId xmlns:a16="http://schemas.microsoft.com/office/drawing/2014/main" id="{CE67EF2E-6B94-488C-8C41-C9AAF48ED706}"/>
              </a:ext>
            </a:extLst>
          </p:cNvPr>
          <p:cNvSpPr/>
          <p:nvPr/>
        </p:nvSpPr>
        <p:spPr>
          <a:xfrm>
            <a:off x="7586421" y="3540478"/>
            <a:ext cx="557939" cy="3530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RI 1</a:t>
            </a:r>
          </a:p>
        </p:txBody>
      </p:sp>
      <p:sp>
        <p:nvSpPr>
          <p:cNvPr id="113" name="Rectangle: Rounded Corners 43">
            <a:extLst>
              <a:ext uri="{FF2B5EF4-FFF2-40B4-BE49-F238E27FC236}">
                <a16:creationId xmlns:a16="http://schemas.microsoft.com/office/drawing/2014/main" id="{E524C680-481D-4466-8C79-B67A980F21AC}"/>
              </a:ext>
            </a:extLst>
          </p:cNvPr>
          <p:cNvSpPr/>
          <p:nvPr/>
        </p:nvSpPr>
        <p:spPr>
          <a:xfrm>
            <a:off x="8428794" y="3546434"/>
            <a:ext cx="557939" cy="3530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RI 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3ACBC2E-C815-4E81-96CB-749081B54881}"/>
              </a:ext>
            </a:extLst>
          </p:cNvPr>
          <p:cNvSpPr/>
          <p:nvPr/>
        </p:nvSpPr>
        <p:spPr>
          <a:xfrm>
            <a:off x="4727444" y="3465414"/>
            <a:ext cx="1489297" cy="639298"/>
          </a:xfrm>
          <a:prstGeom prst="rect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kern="0" dirty="0">
                <a:solidFill>
                  <a:srgbClr val="FFFFFF"/>
                </a:solidFill>
                <a:latin typeface="Open Sans"/>
                <a:cs typeface="ATT Aleck Cd" panose="020B0506020203020204" pitchFamily="34" charset="0"/>
              </a:rPr>
              <a:t>VNF </a:t>
            </a:r>
          </a:p>
          <a:p>
            <a:pPr algn="ctr" defTabSz="457200">
              <a:defRPr/>
            </a:pPr>
            <a:r>
              <a:rPr lang="en-US" sz="1400" kern="0" dirty="0">
                <a:solidFill>
                  <a:srgbClr val="FFFFFF"/>
                </a:solidFill>
                <a:latin typeface="Open Sans"/>
                <a:cs typeface="ATT Aleck Cd" panose="020B0506020203020204" pitchFamily="34" charset="0"/>
              </a:rPr>
              <a:t>SUPPLIERS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88" y="1525238"/>
            <a:ext cx="547987" cy="547987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C58384F-2042-421B-9778-6FE86A1710C9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520795" y="2830554"/>
            <a:ext cx="2643810" cy="709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EA2C07D-F810-46EA-8A40-FD9F2894C538}"/>
              </a:ext>
            </a:extLst>
          </p:cNvPr>
          <p:cNvSpPr/>
          <p:nvPr/>
        </p:nvSpPr>
        <p:spPr>
          <a:xfrm>
            <a:off x="9155262" y="3840769"/>
            <a:ext cx="209894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OPNFV integrates </a:t>
            </a:r>
          </a:p>
          <a:p>
            <a:pPr algn="ctr" defTabSz="457200">
              <a:defRPr/>
            </a:pPr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Reference Implementation  with OVP testing ecosystem</a:t>
            </a:r>
          </a:p>
        </p:txBody>
      </p:sp>
      <p:cxnSp>
        <p:nvCxnSpPr>
          <p:cNvPr id="149" name="Connector: Elbow 45">
            <a:extLst>
              <a:ext uri="{FF2B5EF4-FFF2-40B4-BE49-F238E27FC236}">
                <a16:creationId xmlns:a16="http://schemas.microsoft.com/office/drawing/2014/main" id="{233C3621-E9BE-4501-BB0C-7D37C10DDF78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>
            <a:off x="4749016" y="2276303"/>
            <a:ext cx="3513036" cy="319992"/>
          </a:xfrm>
          <a:prstGeom prst="bentConnector3">
            <a:avLst>
              <a:gd name="adj1" fmla="val -198"/>
            </a:avLst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0A46892-63D4-4DEF-8B4E-F60184A68250}"/>
              </a:ext>
            </a:extLst>
          </p:cNvPr>
          <p:cNvSpPr/>
          <p:nvPr/>
        </p:nvSpPr>
        <p:spPr>
          <a:xfrm>
            <a:off x="5815684" y="2069425"/>
            <a:ext cx="133076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Feedback for improvement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7F95D9-D98D-4DFA-9C88-6B54BEB68FCD}"/>
              </a:ext>
            </a:extLst>
          </p:cNvPr>
          <p:cNvGrpSpPr/>
          <p:nvPr/>
        </p:nvGrpSpPr>
        <p:grpSpPr>
          <a:xfrm>
            <a:off x="8064021" y="2078488"/>
            <a:ext cx="379959" cy="387392"/>
            <a:chOff x="2265440" y="1359240"/>
            <a:chExt cx="649224" cy="649224"/>
          </a:xfrm>
          <a:solidFill>
            <a:schemeClr val="bg1"/>
          </a:solidFill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A7B3FE0-D6C0-475B-B50B-CA6FF519627C}"/>
                </a:ext>
              </a:extLst>
            </p:cNvPr>
            <p:cNvSpPr/>
            <p:nvPr/>
          </p:nvSpPr>
          <p:spPr>
            <a:xfrm>
              <a:off x="2375412" y="1539919"/>
              <a:ext cx="502606" cy="281132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Open Sans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93804B4-FEE3-4DC3-B9F9-B8305ECA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440" y="1359240"/>
              <a:ext cx="649224" cy="649224"/>
            </a:xfrm>
            <a:prstGeom prst="rect">
              <a:avLst/>
            </a:prstGeom>
            <a:grpFill/>
          </p:spPr>
        </p:pic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7E3779F7-C4E5-4056-8DFF-CCC0988CE2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972" y="5230979"/>
            <a:ext cx="623149" cy="579404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B97F6305-A698-4E47-91DA-EF20583BA3FC}"/>
              </a:ext>
            </a:extLst>
          </p:cNvPr>
          <p:cNvSpPr txBox="1"/>
          <p:nvPr/>
        </p:nvSpPr>
        <p:spPr>
          <a:xfrm>
            <a:off x="10655543" y="5858192"/>
            <a:ext cx="1466097" cy="3737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 defTabSz="457200">
              <a:defRPr/>
            </a:pPr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OPNFV Verified VNF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69BD390-16B6-499E-B9B9-DB9A5CA11535}"/>
              </a:ext>
            </a:extLst>
          </p:cNvPr>
          <p:cNvSpPr/>
          <p:nvPr/>
        </p:nvSpPr>
        <p:spPr>
          <a:xfrm>
            <a:off x="10521599" y="2520062"/>
            <a:ext cx="1600040" cy="634617"/>
          </a:xfrm>
          <a:prstGeom prst="rect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kern="0" dirty="0">
                <a:solidFill>
                  <a:srgbClr val="FFFFFF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TELCO </a:t>
            </a:r>
          </a:p>
          <a:p>
            <a:pPr algn="ctr" defTabSz="457200">
              <a:defRPr/>
            </a:pPr>
            <a:r>
              <a:rPr lang="en-US" kern="0" dirty="0">
                <a:solidFill>
                  <a:srgbClr val="FFFFFF"/>
                </a:solidFill>
                <a:latin typeface="ATT Aleck Cd" panose="020B0506020203020204" pitchFamily="34" charset="0"/>
                <a:cs typeface="ATT Aleck Cd" panose="020B0506020203020204" pitchFamily="34" charset="0"/>
              </a:rPr>
              <a:t>OPERATORS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A5A7299-FDB4-4F2B-8E2A-61D79C357704}"/>
              </a:ext>
            </a:extLst>
          </p:cNvPr>
          <p:cNvCxnSpPr>
            <a:cxnSpLocks/>
            <a:endCxn id="162" idx="2"/>
          </p:cNvCxnSpPr>
          <p:nvPr/>
        </p:nvCxnSpPr>
        <p:spPr>
          <a:xfrm flipH="1" flipV="1">
            <a:off x="11321620" y="3154678"/>
            <a:ext cx="24735" cy="195577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BBF9515-278A-4FA0-9AA0-6940F28D52B9}"/>
              </a:ext>
            </a:extLst>
          </p:cNvPr>
          <p:cNvCxnSpPr>
            <a:cxnSpLocks/>
            <a:stCxn id="162" idx="1"/>
          </p:cNvCxnSpPr>
          <p:nvPr/>
        </p:nvCxnSpPr>
        <p:spPr>
          <a:xfrm flipH="1" flipV="1">
            <a:off x="8986733" y="2835346"/>
            <a:ext cx="1534867" cy="202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EE9C74A-F47D-4984-A472-F9DFD956DB86}"/>
              </a:ext>
            </a:extLst>
          </p:cNvPr>
          <p:cNvSpPr/>
          <p:nvPr/>
        </p:nvSpPr>
        <p:spPr>
          <a:xfrm>
            <a:off x="8950777" y="2104065"/>
            <a:ext cx="159557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Identified escaping defects for </a:t>
            </a:r>
          </a:p>
          <a:p>
            <a:pPr algn="ctr" defTabSz="457200">
              <a:defRPr/>
            </a:pPr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Root Cause Analysis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C7F95D9-D98D-4DFA-9C88-6B54BEB68FCD}"/>
              </a:ext>
            </a:extLst>
          </p:cNvPr>
          <p:cNvGrpSpPr/>
          <p:nvPr/>
        </p:nvGrpSpPr>
        <p:grpSpPr>
          <a:xfrm>
            <a:off x="9592302" y="2620914"/>
            <a:ext cx="379959" cy="387392"/>
            <a:chOff x="2265440" y="1359240"/>
            <a:chExt cx="649224" cy="649224"/>
          </a:xfrm>
          <a:solidFill>
            <a:schemeClr val="bg1"/>
          </a:solidFill>
        </p:grpSpPr>
        <p:sp>
          <p:nvSpPr>
            <p:cNvPr id="174" name="Rectangle: Rounded Corners 48">
              <a:extLst>
                <a:ext uri="{FF2B5EF4-FFF2-40B4-BE49-F238E27FC236}">
                  <a16:creationId xmlns:a16="http://schemas.microsoft.com/office/drawing/2014/main" id="{3A7B3FE0-D6C0-475B-B50B-CA6FF519627C}"/>
                </a:ext>
              </a:extLst>
            </p:cNvPr>
            <p:cNvSpPr/>
            <p:nvPr/>
          </p:nvSpPr>
          <p:spPr>
            <a:xfrm>
              <a:off x="2375412" y="1539919"/>
              <a:ext cx="502606" cy="281132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Open Sans"/>
              </a:endParaRPr>
            </a:p>
          </p:txBody>
        </p:sp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893804B4-FEE3-4DC3-B9F9-B8305ECA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440" y="1359240"/>
              <a:ext cx="649224" cy="649224"/>
            </a:xfrm>
            <a:prstGeom prst="rect">
              <a:avLst/>
            </a:prstGeom>
            <a:grpFill/>
          </p:spPr>
        </p:pic>
      </p:grpSp>
      <p:cxnSp>
        <p:nvCxnSpPr>
          <p:cNvPr id="184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54431" y="3326191"/>
            <a:ext cx="307491" cy="5093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56564" y="3316244"/>
            <a:ext cx="307491" cy="5093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C58384F-2042-421B-9778-6FE86A1710C9}"/>
              </a:ext>
            </a:extLst>
          </p:cNvPr>
          <p:cNvCxnSpPr>
            <a:cxnSpLocks/>
          </p:cNvCxnSpPr>
          <p:nvPr/>
        </p:nvCxnSpPr>
        <p:spPr>
          <a:xfrm>
            <a:off x="7865390" y="3169415"/>
            <a:ext cx="870301" cy="216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none"/>
          </a:ln>
          <a:effectLst/>
        </p:spPr>
      </p:cxnSp>
      <p:cxnSp>
        <p:nvCxnSpPr>
          <p:cNvPr id="193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00446" y="3101805"/>
            <a:ext cx="115160" cy="8051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/>
            </a:solidFill>
            <a:prstDash val="sysDot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C7F95D9-D98D-4DFA-9C88-6B54BEB68FCD}"/>
              </a:ext>
            </a:extLst>
          </p:cNvPr>
          <p:cNvGrpSpPr/>
          <p:nvPr/>
        </p:nvGrpSpPr>
        <p:grpSpPr>
          <a:xfrm>
            <a:off x="11131640" y="817356"/>
            <a:ext cx="379959" cy="387392"/>
            <a:chOff x="2265440" y="1359240"/>
            <a:chExt cx="649224" cy="649224"/>
          </a:xfrm>
          <a:solidFill>
            <a:schemeClr val="bg1"/>
          </a:solidFill>
        </p:grpSpPr>
        <p:sp>
          <p:nvSpPr>
            <p:cNvPr id="211" name="Rectangle: Rounded Corners 48">
              <a:extLst>
                <a:ext uri="{FF2B5EF4-FFF2-40B4-BE49-F238E27FC236}">
                  <a16:creationId xmlns:a16="http://schemas.microsoft.com/office/drawing/2014/main" id="{3A7B3FE0-D6C0-475B-B50B-CA6FF519627C}"/>
                </a:ext>
              </a:extLst>
            </p:cNvPr>
            <p:cNvSpPr/>
            <p:nvPr/>
          </p:nvSpPr>
          <p:spPr>
            <a:xfrm>
              <a:off x="2375412" y="1539919"/>
              <a:ext cx="502606" cy="281132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457200">
                <a:defRPr/>
              </a:pPr>
              <a:endParaRPr lang="en-US" dirty="0">
                <a:solidFill>
                  <a:srgbClr val="FFFFFF"/>
                </a:solidFill>
                <a:latin typeface="Open Sans"/>
              </a:endParaRPr>
            </a:p>
          </p:txBody>
        </p:sp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893804B4-FEE3-4DC3-B9F9-B8305ECAC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440" y="1359240"/>
              <a:ext cx="649224" cy="649224"/>
            </a:xfrm>
            <a:prstGeom prst="rect">
              <a:avLst/>
            </a:prstGeom>
            <a:grpFill/>
          </p:spPr>
        </p:pic>
      </p:grpSp>
      <p:pic>
        <p:nvPicPr>
          <p:cNvPr id="1047" name="Picture 1046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5022" y="6081078"/>
            <a:ext cx="465545" cy="54389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908596" y="4447415"/>
            <a:ext cx="4644032" cy="2295722"/>
            <a:chOff x="5877386" y="4505246"/>
            <a:chExt cx="4644032" cy="2295722"/>
          </a:xfrm>
        </p:grpSpPr>
        <p:sp>
          <p:nvSpPr>
            <p:cNvPr id="96" name="Rounded Rectangle 95"/>
            <p:cNvSpPr/>
            <p:nvPr/>
          </p:nvSpPr>
          <p:spPr>
            <a:xfrm>
              <a:off x="5877386" y="4505246"/>
              <a:ext cx="4644032" cy="2295722"/>
            </a:xfrm>
            <a:prstGeom prst="roundRect">
              <a:avLst>
                <a:gd name="adj" fmla="val 8277"/>
              </a:avLst>
            </a:prstGeom>
            <a:solidFill>
              <a:sysClr val="windowText" lastClr="000000"/>
            </a:solidFill>
            <a:ln w="28575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5975179" y="4581589"/>
              <a:ext cx="4471362" cy="2140910"/>
            </a:xfrm>
            <a:prstGeom prst="roundRect">
              <a:avLst>
                <a:gd name="adj" fmla="val 8277"/>
              </a:avLst>
            </a:prstGeom>
            <a:solidFill>
              <a:srgbClr val="FFFFFF"/>
            </a:solidFill>
            <a:ln w="28575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054710" y="4731785"/>
              <a:ext cx="2081050" cy="1923689"/>
            </a:xfrm>
            <a:prstGeom prst="roundRect">
              <a:avLst>
                <a:gd name="adj" fmla="val 8277"/>
              </a:avLst>
            </a:prstGeom>
            <a:solidFill>
              <a:srgbClr val="FFFFFF"/>
            </a:solidFill>
            <a:ln w="19050">
              <a:solidFill>
                <a:srgbClr val="FFFFFF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194841" y="5879988"/>
              <a:ext cx="976947" cy="74167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372920" y="4598105"/>
              <a:ext cx="1247457" cy="27699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NFVI Testing Lab</a:t>
              </a:r>
              <a:endParaRPr lang="en-US" sz="12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066331" y="5416950"/>
              <a:ext cx="7697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Management 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Network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85593" y="5861260"/>
              <a:ext cx="97694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b="1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SUT</a:t>
              </a:r>
              <a:endParaRPr lang="en-US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H="1">
              <a:off x="6672129" y="5764868"/>
              <a:ext cx="1599" cy="12074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5" name="Group 104"/>
            <p:cNvGrpSpPr/>
            <p:nvPr/>
          </p:nvGrpSpPr>
          <p:grpSpPr>
            <a:xfrm>
              <a:off x="7318351" y="5302240"/>
              <a:ext cx="732229" cy="246221"/>
              <a:chOff x="2158291" y="2547458"/>
              <a:chExt cx="888425" cy="25481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2158292" y="2547459"/>
                <a:ext cx="888424" cy="24622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rgbClr val="FFFFFF">
                    <a:lumMod val="50000"/>
                  </a:srgbClr>
                </a:solidFill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58291" y="2547458"/>
                <a:ext cx="888425" cy="254818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en-US" sz="1000" b="1" kern="0" dirty="0">
                    <a:solidFill>
                      <a:srgbClr val="000000"/>
                    </a:solidFill>
                    <a:latin typeface="Open Sans"/>
                    <a:cs typeface="ATT Aleck Cd" panose="020B0506020203020204" pitchFamily="34" charset="0"/>
                  </a:rPr>
                  <a:t>Test Host</a:t>
                </a:r>
                <a:endParaRPr lang="en-US" kern="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14" name="Straight Connector 113"/>
            <p:cNvCxnSpPr>
              <a:stCxn id="107" idx="2"/>
            </p:cNvCxnSpPr>
            <p:nvPr/>
          </p:nvCxnSpPr>
          <p:spPr>
            <a:xfrm flipH="1">
              <a:off x="7684465" y="5540155"/>
              <a:ext cx="1" cy="117323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15" name="Rectangle 114"/>
            <p:cNvSpPr/>
            <p:nvPr/>
          </p:nvSpPr>
          <p:spPr>
            <a:xfrm>
              <a:off x="7246512" y="5495311"/>
              <a:ext cx="45959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DMZ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7" name="Straight Connector 116"/>
            <p:cNvCxnSpPr>
              <a:endCxn id="164" idx="1"/>
            </p:cNvCxnSpPr>
            <p:nvPr/>
          </p:nvCxnSpPr>
          <p:spPr>
            <a:xfrm>
              <a:off x="6663905" y="5773230"/>
              <a:ext cx="654447" cy="320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0" name="Straight Connector 119"/>
            <p:cNvCxnSpPr/>
            <p:nvPr/>
          </p:nvCxnSpPr>
          <p:spPr>
            <a:xfrm flipV="1">
              <a:off x="6262706" y="6314549"/>
              <a:ext cx="827008" cy="267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0" name="Straight Connector 129"/>
            <p:cNvCxnSpPr/>
            <p:nvPr/>
          </p:nvCxnSpPr>
          <p:spPr>
            <a:xfrm flipH="1">
              <a:off x="6956467" y="6193237"/>
              <a:ext cx="1599" cy="12074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>
            <a:xfrm flipH="1">
              <a:off x="6805706" y="6194152"/>
              <a:ext cx="1599" cy="12074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>
            <a:xfrm flipH="1">
              <a:off x="6665655" y="6194706"/>
              <a:ext cx="1599" cy="12074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>
            <a:xfrm flipH="1">
              <a:off x="6524005" y="6194611"/>
              <a:ext cx="1599" cy="12074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>
            <a:xfrm flipH="1">
              <a:off x="6380756" y="6195530"/>
              <a:ext cx="1599" cy="12074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36" name="Rectangle 135"/>
            <p:cNvSpPr/>
            <p:nvPr/>
          </p:nvSpPr>
          <p:spPr>
            <a:xfrm>
              <a:off x="6912857" y="6131374"/>
              <a:ext cx="89162" cy="8364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764126" y="6133351"/>
              <a:ext cx="89162" cy="8364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22242" y="6134344"/>
              <a:ext cx="89162" cy="8364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476592" y="6135443"/>
              <a:ext cx="89162" cy="8364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341234" y="6134131"/>
              <a:ext cx="89162" cy="83640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>
              <a:solidFill>
                <a:srgbClr val="FFFFFF">
                  <a:lumMod val="50000"/>
                </a:srgbClr>
              </a:solidFill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204087" y="6337757"/>
              <a:ext cx="9769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Install Data Path Network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265667" y="5011589"/>
              <a:ext cx="87009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Install Dovetail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Docker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Rectangle: Rounded Corners 104">
              <a:extLst>
                <a:ext uri="{FF2B5EF4-FFF2-40B4-BE49-F238E27FC236}">
                  <a16:creationId xmlns:a16="http://schemas.microsoft.com/office/drawing/2014/main" id="{6252EE96-022D-49E9-9A2C-9AECE673B643}"/>
                </a:ext>
              </a:extLst>
            </p:cNvPr>
            <p:cNvSpPr/>
            <p:nvPr/>
          </p:nvSpPr>
          <p:spPr>
            <a:xfrm>
              <a:off x="7350844" y="6125104"/>
              <a:ext cx="602241" cy="477940"/>
            </a:xfrm>
            <a:prstGeom prst="roundRect">
              <a:avLst/>
            </a:prstGeom>
            <a:solidFill>
              <a:sysClr val="windowText" lastClr="000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457200"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Open Sans"/>
                </a:rPr>
                <a:t>REF</a:t>
              </a:r>
            </a:p>
            <a:p>
              <a:pPr algn="ctr" defTabSz="457200">
                <a:defRPr/>
              </a:pPr>
              <a:r>
                <a:rPr lang="en-US" sz="1400" b="1" kern="0" dirty="0">
                  <a:solidFill>
                    <a:srgbClr val="FFFFFF"/>
                  </a:solidFill>
                  <a:latin typeface="Open Sans"/>
                </a:rPr>
                <a:t>NFVI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934685" y="5780101"/>
              <a:ext cx="837593" cy="33855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Interface to public internet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9520AFB-6CD1-4335-8455-A014591A3794}"/>
                </a:ext>
              </a:extLst>
            </p:cNvPr>
            <p:cNvSpPr/>
            <p:nvPr/>
          </p:nvSpPr>
          <p:spPr>
            <a:xfrm>
              <a:off x="8372046" y="6230788"/>
              <a:ext cx="18826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57200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OVP Testing Ecosystem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>
              <a:off x="8050580" y="5770024"/>
              <a:ext cx="654447" cy="3206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63" name="Group 162"/>
            <p:cNvGrpSpPr/>
            <p:nvPr/>
          </p:nvGrpSpPr>
          <p:grpSpPr>
            <a:xfrm>
              <a:off x="7318351" y="5657478"/>
              <a:ext cx="732229" cy="246221"/>
              <a:chOff x="2158291" y="1746167"/>
              <a:chExt cx="888425" cy="25481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2158292" y="1746168"/>
                <a:ext cx="888424" cy="24622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rgbClr val="FFFFFF">
                    <a:lumMod val="50000"/>
                  </a:srgbClr>
                </a:solidFill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2158291" y="1746167"/>
                <a:ext cx="888425" cy="254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000" b="1" kern="0" dirty="0">
                    <a:solidFill>
                      <a:srgbClr val="000000"/>
                    </a:solidFill>
                    <a:latin typeface="Open Sans"/>
                    <a:cs typeface="ATT Aleck Cd" panose="020B0506020203020204" pitchFamily="34" charset="0"/>
                  </a:rPr>
                  <a:t>Firewall</a:t>
                </a:r>
                <a:endParaRPr lang="en-US" kern="0" dirty="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5006" y="4843402"/>
              <a:ext cx="231513" cy="231513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6808" y="4796072"/>
              <a:ext cx="282906" cy="282906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049" y="5506022"/>
              <a:ext cx="651486" cy="425936"/>
            </a:xfrm>
            <a:prstGeom prst="rect">
              <a:avLst/>
            </a:prstGeom>
          </p:spPr>
        </p:pic>
        <p:sp>
          <p:nvSpPr>
            <p:cNvPr id="178" name="Rectangle 177"/>
            <p:cNvSpPr/>
            <p:nvPr/>
          </p:nvSpPr>
          <p:spPr>
            <a:xfrm>
              <a:off x="8679841" y="5653107"/>
              <a:ext cx="53572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Internet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7903" y="5109870"/>
              <a:ext cx="231513" cy="231513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027" y="5058477"/>
              <a:ext cx="282906" cy="282906"/>
            </a:xfrm>
            <a:prstGeom prst="rect">
              <a:avLst/>
            </a:prstGeom>
            <a:scene3d>
              <a:camera prst="perspectiveContrastingLeftFacing"/>
              <a:lightRig rig="threePt" dir="t"/>
            </a:scene3d>
          </p:spPr>
        </p:pic>
        <p:sp>
          <p:nvSpPr>
            <p:cNvPr id="181" name="Rectangle 180"/>
            <p:cNvSpPr/>
            <p:nvPr/>
          </p:nvSpPr>
          <p:spPr>
            <a:xfrm>
              <a:off x="7945011" y="4685036"/>
              <a:ext cx="10295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Download 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tar.gz 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result file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82" name="Straight Arrow Connector 181"/>
            <p:cNvCxnSpPr>
              <a:stCxn id="107" idx="3"/>
              <a:endCxn id="179" idx="1"/>
            </p:cNvCxnSpPr>
            <p:nvPr/>
          </p:nvCxnSpPr>
          <p:spPr>
            <a:xfrm flipV="1">
              <a:off x="8050580" y="5225627"/>
              <a:ext cx="537323" cy="19557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3" name="Rounded Rectangle 182"/>
            <p:cNvSpPr/>
            <p:nvPr/>
          </p:nvSpPr>
          <p:spPr>
            <a:xfrm>
              <a:off x="9401214" y="5218137"/>
              <a:ext cx="946734" cy="940055"/>
            </a:xfrm>
            <a:prstGeom prst="roundRect">
              <a:avLst>
                <a:gd name="adj" fmla="val 8277"/>
              </a:avLst>
            </a:prstGeom>
            <a:solidFill>
              <a:srgbClr val="FFFFFF"/>
            </a:solidFill>
            <a:ln w="19050">
              <a:solidFill>
                <a:srgbClr val="FFFFFF">
                  <a:lumMod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91206" y="5309822"/>
              <a:ext cx="766749" cy="166320"/>
            </a:xfrm>
            <a:prstGeom prst="rect">
              <a:avLst/>
            </a:prstGeom>
          </p:spPr>
        </p:pic>
        <p:cxnSp>
          <p:nvCxnSpPr>
            <p:cNvPr id="186" name="Straight Arrow Connector 185"/>
            <p:cNvCxnSpPr/>
            <p:nvPr/>
          </p:nvCxnSpPr>
          <p:spPr>
            <a:xfrm>
              <a:off x="8972703" y="5234667"/>
              <a:ext cx="428510" cy="9663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9" name="Rectangle 188"/>
            <p:cNvSpPr/>
            <p:nvPr/>
          </p:nvSpPr>
          <p:spPr>
            <a:xfrm>
              <a:off x="8749773" y="4708065"/>
              <a:ext cx="10295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Upload 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results file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 to OVP Portal</a:t>
              </a:r>
              <a:endParaRPr lang="en-US" sz="800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9504506" y="5572968"/>
              <a:ext cx="455426" cy="246221"/>
              <a:chOff x="2158291" y="2547458"/>
              <a:chExt cx="888425" cy="254818"/>
            </a:xfrm>
          </p:grpSpPr>
          <p:sp>
            <p:nvSpPr>
              <p:cNvPr id="191" name="Rectangle 190"/>
              <p:cNvSpPr/>
              <p:nvPr/>
            </p:nvSpPr>
            <p:spPr>
              <a:xfrm>
                <a:off x="2158292" y="2547459"/>
                <a:ext cx="888424" cy="24622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>
                <a:solidFill>
                  <a:srgbClr val="FFFFFF">
                    <a:lumMod val="50000"/>
                  </a:srgbClr>
                </a:solidFill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00" ker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2158291" y="2547458"/>
                <a:ext cx="888425" cy="254818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en-US" sz="1000" b="1" kern="0" dirty="0">
                    <a:solidFill>
                      <a:srgbClr val="000000"/>
                    </a:solidFill>
                    <a:latin typeface="Open Sans"/>
                    <a:cs typeface="ATT Aleck Cd" panose="020B0506020203020204" pitchFamily="34" charset="0"/>
                  </a:rPr>
                  <a:t>Server</a:t>
                </a:r>
                <a:endParaRPr lang="en-US" kern="0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4" name="Can 193"/>
            <p:cNvSpPr/>
            <p:nvPr/>
          </p:nvSpPr>
          <p:spPr>
            <a:xfrm>
              <a:off x="10063224" y="5567827"/>
              <a:ext cx="228245" cy="233042"/>
            </a:xfrm>
            <a:prstGeom prst="can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00" kern="0">
                <a:solidFill>
                  <a:srgbClr val="FFFFFF"/>
                </a:solidFill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461579" y="5835464"/>
              <a:ext cx="8947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OPNFV </a:t>
              </a:r>
            </a:p>
            <a:p>
              <a:pPr algn="ctr"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Open Sans"/>
                  <a:cs typeface="ATT Aleck Cd" panose="020B0506020203020204" pitchFamily="34" charset="0"/>
                </a:rPr>
                <a:t>Verified Program</a:t>
              </a:r>
              <a:endParaRPr lang="en-US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835432" y="1265378"/>
            <a:ext cx="3913585" cy="2021850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3481" y="1120196"/>
            <a:ext cx="1603196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Community Standards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8624" y="6090000"/>
            <a:ext cx="467890" cy="534970"/>
          </a:xfrm>
          <a:prstGeom prst="rect">
            <a:avLst/>
          </a:prstGeom>
        </p:spPr>
      </p:pic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FBBF9515-278A-4FA0-9AA0-6940F28D52B9}"/>
              </a:ext>
            </a:extLst>
          </p:cNvPr>
          <p:cNvCxnSpPr>
            <a:cxnSpLocks/>
          </p:cNvCxnSpPr>
          <p:nvPr/>
        </p:nvCxnSpPr>
        <p:spPr>
          <a:xfrm>
            <a:off x="5466135" y="2896476"/>
            <a:ext cx="400" cy="5648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68" name="Rectangle 67"/>
          <p:cNvSpPr/>
          <p:nvPr/>
        </p:nvSpPr>
        <p:spPr>
          <a:xfrm>
            <a:off x="5000230" y="2620915"/>
            <a:ext cx="1684941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Ratified specifications for implementation</a:t>
            </a:r>
            <a:endParaRPr lang="en-US" sz="105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32B9889-19DF-40BB-AD38-D473419A2A0B}"/>
              </a:ext>
            </a:extLst>
          </p:cNvPr>
          <p:cNvSpPr/>
          <p:nvPr/>
        </p:nvSpPr>
        <p:spPr>
          <a:xfrm>
            <a:off x="6718312" y="786920"/>
            <a:ext cx="3152795" cy="415498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sz="1050" b="1" kern="0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Feedback for improvement of</a:t>
            </a:r>
          </a:p>
          <a:p>
            <a:pPr algn="ctr" defTabSz="457200">
              <a:defRPr/>
            </a:pPr>
            <a:r>
              <a:rPr lang="en-US" sz="1050" b="1" kern="0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 Reference Model &amp; Reference Architectures</a:t>
            </a:r>
          </a:p>
        </p:txBody>
      </p:sp>
      <p:cxnSp>
        <p:nvCxnSpPr>
          <p:cNvPr id="152" name="Connector: Elbow 128">
            <a:extLst>
              <a:ext uri="{FF2B5EF4-FFF2-40B4-BE49-F238E27FC236}">
                <a16:creationId xmlns:a16="http://schemas.microsoft.com/office/drawing/2014/main" id="{F9BAE889-968B-46B0-AAA4-374E69F1F8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8914" y="2152044"/>
            <a:ext cx="1022171" cy="455720"/>
          </a:xfrm>
          <a:prstGeom prst="bentConnector3">
            <a:avLst>
              <a:gd name="adj1" fmla="val 100319"/>
            </a:avLst>
          </a:prstGeom>
          <a:ln w="38100" cmpd="sng">
            <a:solidFill>
              <a:schemeClr val="tx1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Rectangle: Rounded Corners 6">
            <a:extLst>
              <a:ext uri="{FF2B5EF4-FFF2-40B4-BE49-F238E27FC236}">
                <a16:creationId xmlns:a16="http://schemas.microsoft.com/office/drawing/2014/main" id="{CE67EF2E-6B94-488C-8C41-C9AAF48ED706}"/>
              </a:ext>
            </a:extLst>
          </p:cNvPr>
          <p:cNvSpPr/>
          <p:nvPr/>
        </p:nvSpPr>
        <p:spPr>
          <a:xfrm>
            <a:off x="54135" y="2078703"/>
            <a:ext cx="1133133" cy="517593"/>
          </a:xfrm>
          <a:prstGeom prst="homePlate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External </a:t>
            </a:r>
          </a:p>
          <a:p>
            <a:pPr algn="ctr" defTabSz="457200">
              <a:defRPr/>
            </a:pPr>
            <a:r>
              <a:rPr lang="en-US" sz="1400" dirty="0">
                <a:solidFill>
                  <a:srgbClr val="FFFFFF"/>
                </a:solidFill>
                <a:latin typeface="Open Sans"/>
              </a:rPr>
              <a:t>Innovation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53451" y="6449203"/>
            <a:ext cx="19223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>
              <a:defRPr/>
            </a:pPr>
            <a:r>
              <a:rPr lang="en-US" sz="1050" b="1" i="1" dirty="0">
                <a:solidFill>
                  <a:srgbClr val="000000"/>
                </a:solidFill>
                <a:latin typeface="Open Sans"/>
                <a:cs typeface="ATT Aleck Cd" panose="020B0506020203020204" pitchFamily="34" charset="0"/>
              </a:rPr>
              <a:t>* For illustrative purposes only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4088" y="2566648"/>
            <a:ext cx="537717" cy="543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Owner</a:t>
            </a:r>
          </a:p>
          <a:p>
            <a:pPr algn="ctr"/>
            <a:r>
              <a:rPr lang="en-US" sz="1200" b="1" dirty="0">
                <a:solidFill>
                  <a:srgbClr val="FFFFFF"/>
                </a:solidFill>
              </a:rPr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84234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C79FD8-37F6-2A48-8AB0-B119ED78AD3D}"/>
              </a:ext>
            </a:extLst>
          </p:cNvPr>
          <p:cNvSpPr txBox="1">
            <a:spLocks/>
          </p:cNvSpPr>
          <p:nvPr/>
        </p:nvSpPr>
        <p:spPr>
          <a:xfrm>
            <a:off x="625634" y="365126"/>
            <a:ext cx="10933886" cy="935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168FDF"/>
                </a:solidFill>
                <a:latin typeface="Gill Sans Light" pitchFamily="50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b="1" dirty="0">
                <a:solidFill>
                  <a:srgbClr val="32A2FE">
                    <a:lumMod val="50000"/>
                  </a:srgbClr>
                </a:solidFill>
              </a:rPr>
              <a:t>CNTT</a:t>
            </a:r>
            <a:r>
              <a:rPr lang="en-US" dirty="0"/>
              <a:t> | Relationship to other communities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39CC9-8942-464D-BA79-A2FE289E366F}"/>
              </a:ext>
            </a:extLst>
          </p:cNvPr>
          <p:cNvGrpSpPr/>
          <p:nvPr/>
        </p:nvGrpSpPr>
        <p:grpSpPr>
          <a:xfrm>
            <a:off x="9311867" y="3266880"/>
            <a:ext cx="2062012" cy="1059353"/>
            <a:chOff x="8918917" y="2919489"/>
            <a:chExt cx="2062012" cy="105935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7B7173C-0CBB-5F45-8CC0-57CCDB28A31A}"/>
                </a:ext>
              </a:extLst>
            </p:cNvPr>
            <p:cNvSpPr/>
            <p:nvPr/>
          </p:nvSpPr>
          <p:spPr>
            <a:xfrm>
              <a:off x="8918917" y="2919489"/>
              <a:ext cx="2062012" cy="105935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400"/>
              <a:r>
                <a:rPr lang="en-US" sz="3200" b="1" dirty="0">
                  <a:solidFill>
                    <a:srgbClr val="F2F2F2">
                      <a:lumMod val="10000"/>
                    </a:srgbClr>
                  </a:solidFill>
                  <a:latin typeface="Gill Sans Light"/>
                </a:rPr>
                <a:t>TUG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1FDEBF-3DCB-CA40-BB02-3BDC2F32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83103" y="3047246"/>
              <a:ext cx="823347" cy="82334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734BCA4-800B-7041-B870-B55A8737AF9C}"/>
              </a:ext>
            </a:extLst>
          </p:cNvPr>
          <p:cNvGrpSpPr/>
          <p:nvPr/>
        </p:nvGrpSpPr>
        <p:grpSpPr>
          <a:xfrm>
            <a:off x="4322611" y="3192377"/>
            <a:ext cx="3314115" cy="1082131"/>
            <a:chOff x="665510" y="2402328"/>
            <a:chExt cx="3314115" cy="10821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C4E02A3-2C4B-6E4C-B3D1-8BDE211A3FB2}"/>
                </a:ext>
              </a:extLst>
            </p:cNvPr>
            <p:cNvSpPr/>
            <p:nvPr/>
          </p:nvSpPr>
          <p:spPr>
            <a:xfrm>
              <a:off x="665510" y="2402328"/>
              <a:ext cx="3314115" cy="1082131"/>
            </a:xfrm>
            <a:prstGeom prst="roundRect">
              <a:avLst/>
            </a:prstGeom>
            <a:solidFill>
              <a:srgbClr val="2280A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2800" b="1" dirty="0">
                  <a:solidFill>
                    <a:srgbClr val="FFFFFF"/>
                  </a:solidFill>
                  <a:latin typeface="Gill Sans Light"/>
                </a:rPr>
                <a:t>CNTT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189D63-5D2F-F34B-83A4-724BEDA3A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61323" y="2534818"/>
              <a:ext cx="891964" cy="8233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A91A9E-2940-5649-A9DB-0C8E82246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617" y="2534818"/>
              <a:ext cx="821129" cy="82112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80336A-E904-104E-8714-1CA346F16C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241" y="1575270"/>
            <a:ext cx="2593828" cy="56073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DD6A3A0-29FC-ED4F-B342-18E8BE662160}"/>
              </a:ext>
            </a:extLst>
          </p:cNvPr>
          <p:cNvGrpSpPr/>
          <p:nvPr/>
        </p:nvGrpSpPr>
        <p:grpSpPr>
          <a:xfrm>
            <a:off x="9311867" y="1325962"/>
            <a:ext cx="2062012" cy="1059353"/>
            <a:chOff x="8918917" y="1675109"/>
            <a:chExt cx="2062012" cy="105935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BB641D4-C7F3-2C44-93D0-1DB8C80FEFCE}"/>
                </a:ext>
              </a:extLst>
            </p:cNvPr>
            <p:cNvSpPr/>
            <p:nvPr/>
          </p:nvSpPr>
          <p:spPr>
            <a:xfrm>
              <a:off x="8918917" y="1675109"/>
              <a:ext cx="2062012" cy="1059353"/>
            </a:xfrm>
            <a:prstGeom prst="roundRect">
              <a:avLst/>
            </a:prstGeom>
            <a:solidFill>
              <a:srgbClr val="F7AD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400"/>
              <a:r>
                <a:rPr lang="en-US" sz="3200" b="1" dirty="0">
                  <a:solidFill>
                    <a:srgbClr val="FFFFFF"/>
                  </a:solidFill>
                  <a:latin typeface="Gill Sans Light"/>
                </a:rPr>
                <a:t>CVC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9B614D-B08A-B74B-8FB5-362E76FA7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88965" y="1802865"/>
              <a:ext cx="891964" cy="82334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0B016D-4B1F-9D4D-9C24-54C7C3656F1A}"/>
              </a:ext>
            </a:extLst>
          </p:cNvPr>
          <p:cNvGrpSpPr/>
          <p:nvPr/>
        </p:nvGrpSpPr>
        <p:grpSpPr>
          <a:xfrm>
            <a:off x="695574" y="1325962"/>
            <a:ext cx="2217797" cy="1059353"/>
            <a:chOff x="640069" y="1561514"/>
            <a:chExt cx="2217797" cy="1059353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FCBD242-220D-D943-959E-4E49069D329A}"/>
                </a:ext>
              </a:extLst>
            </p:cNvPr>
            <p:cNvSpPr/>
            <p:nvPr/>
          </p:nvSpPr>
          <p:spPr>
            <a:xfrm>
              <a:off x="640069" y="1561514"/>
              <a:ext cx="2217797" cy="105935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400"/>
              <a:r>
                <a:rPr lang="en-US" sz="3200" dirty="0">
                  <a:solidFill>
                    <a:srgbClr val="FFFFFF"/>
                  </a:solidFill>
                  <a:latin typeface="Gill Sans Light"/>
                </a:rPr>
                <a:t>EUAG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7AC400-81D6-BD4D-AC65-8A0306D4D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1499" y="1690522"/>
              <a:ext cx="891964" cy="82334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4EBD169-4B5E-9F4B-B33E-104DD6741F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53" y="3467600"/>
            <a:ext cx="2593828" cy="5511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167CC4-763D-694C-A77D-D01B5206FF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9599" y="4876511"/>
            <a:ext cx="1952839" cy="942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3E3A96-3557-724E-9464-69410675997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530" y="5098661"/>
            <a:ext cx="2349095" cy="8098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474E85-5DA7-6F41-9A54-443F19A2C93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794" y="4955987"/>
            <a:ext cx="1905000" cy="952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DF6CD0-B703-9F40-B54C-B2F1023DCD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7752" y="4861173"/>
            <a:ext cx="2336127" cy="957812"/>
          </a:xfrm>
          <a:prstGeom prst="rect">
            <a:avLst/>
          </a:prstGeom>
        </p:spPr>
      </p:pic>
      <p:sp>
        <p:nvSpPr>
          <p:cNvPr id="31" name="Up Arrow 30">
            <a:extLst>
              <a:ext uri="{FF2B5EF4-FFF2-40B4-BE49-F238E27FC236}">
                <a16:creationId xmlns:a16="http://schemas.microsoft.com/office/drawing/2014/main" id="{CD830D07-4DB1-AE40-8236-C089DBDB925E}"/>
              </a:ext>
            </a:extLst>
          </p:cNvPr>
          <p:cNvSpPr/>
          <p:nvPr/>
        </p:nvSpPr>
        <p:spPr>
          <a:xfrm>
            <a:off x="5654697" y="2739530"/>
            <a:ext cx="649940" cy="464234"/>
          </a:xfrm>
          <a:prstGeom prst="upArrow">
            <a:avLst/>
          </a:prstGeom>
          <a:solidFill>
            <a:srgbClr val="25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Gill Sans Light"/>
            </a:endParaRPr>
          </a:p>
        </p:txBody>
      </p:sp>
      <p:sp>
        <p:nvSpPr>
          <p:cNvPr id="32" name="Up Arrow 31">
            <a:extLst>
              <a:ext uri="{FF2B5EF4-FFF2-40B4-BE49-F238E27FC236}">
                <a16:creationId xmlns:a16="http://schemas.microsoft.com/office/drawing/2014/main" id="{DCDCFB9D-1ECC-AC42-A5B1-C1AAAC3EEB33}"/>
              </a:ext>
            </a:extLst>
          </p:cNvPr>
          <p:cNvSpPr/>
          <p:nvPr/>
        </p:nvSpPr>
        <p:spPr>
          <a:xfrm rot="10800000">
            <a:off x="5654697" y="4274507"/>
            <a:ext cx="649940" cy="464234"/>
          </a:xfrm>
          <a:prstGeom prst="upArrow">
            <a:avLst/>
          </a:prstGeom>
          <a:solidFill>
            <a:srgbClr val="25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Gill Sans Light"/>
            </a:endParaRPr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758CD934-2E27-1F41-8983-3FC32CCFE66B}"/>
              </a:ext>
            </a:extLst>
          </p:cNvPr>
          <p:cNvSpPr/>
          <p:nvPr/>
        </p:nvSpPr>
        <p:spPr>
          <a:xfrm rot="5400000">
            <a:off x="7543872" y="3501323"/>
            <a:ext cx="649940" cy="464234"/>
          </a:xfrm>
          <a:prstGeom prst="upArrow">
            <a:avLst/>
          </a:prstGeom>
          <a:solidFill>
            <a:srgbClr val="25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Gill Sans Light"/>
            </a:endParaRPr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50B27390-10DF-614C-B0A5-C7C3FE76B5EC}"/>
              </a:ext>
            </a:extLst>
          </p:cNvPr>
          <p:cNvSpPr/>
          <p:nvPr/>
        </p:nvSpPr>
        <p:spPr>
          <a:xfrm rot="16200000">
            <a:off x="3765523" y="3511076"/>
            <a:ext cx="649940" cy="464234"/>
          </a:xfrm>
          <a:prstGeom prst="upArrow">
            <a:avLst/>
          </a:prstGeom>
          <a:solidFill>
            <a:srgbClr val="258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4120659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Reference Model Rel 2.0 scope v1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4CF809638A7049AF7C49C200AAF393" ma:contentTypeVersion="2" ma:contentTypeDescription="Create a new document." ma:contentTypeScope="" ma:versionID="f668059b3397036b02b90c7700d1eaa1">
  <xsd:schema xmlns:xsd="http://www.w3.org/2001/XMLSchema" xmlns:xs="http://www.w3.org/2001/XMLSchema" xmlns:p="http://schemas.microsoft.com/office/2006/metadata/properties" xmlns:ns2="764d10a8-a2ae-475d-8832-0214f0f4ad4e" targetNamespace="http://schemas.microsoft.com/office/2006/metadata/properties" ma:root="true" ma:fieldsID="f8d4c3a0445d4ab3a47c28fd8d6c796e" ns2:_="">
    <xsd:import namespace="764d10a8-a2ae-475d-8832-0214f0f4ad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d10a8-a2ae-475d-8832-0214f0f4ad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4C3E1E-DC78-4DD1-935C-BBD69E0EFB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d10a8-a2ae-475d-8832-0214f0f4ad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388530-5699-4D5E-902D-26DA487EE4BB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764d10a8-a2ae-475d-8832-0214f0f4ad4e"/>
  </ds:schemaRefs>
</ds:datastoreItem>
</file>

<file path=customXml/itemProps3.xml><?xml version="1.0" encoding="utf-8"?>
<ds:datastoreItem xmlns:ds="http://schemas.openxmlformats.org/officeDocument/2006/customXml" ds:itemID="{B8EFC3F7-5CFD-4817-A4ED-5A2206C5DB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Macintosh PowerPoint</Application>
  <PresentationFormat>Custom</PresentationFormat>
  <Paragraphs>295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Open Sans</vt:lpstr>
      <vt:lpstr>HelveticaNeueLT Pro 25 UltLt</vt:lpstr>
      <vt:lpstr>HelveticaNeueLT Pro 35 Th</vt:lpstr>
      <vt:lpstr>Calibri</vt:lpstr>
      <vt:lpstr>Helvetica Neue</vt:lpstr>
      <vt:lpstr>Gill Sans Light</vt:lpstr>
      <vt:lpstr>ATT Aleck Sans Black</vt:lpstr>
      <vt:lpstr>Vodafone Rg</vt:lpstr>
      <vt:lpstr>Arial</vt:lpstr>
      <vt:lpstr>Verdana</vt:lpstr>
      <vt:lpstr>ATT Aleck Cd</vt:lpstr>
      <vt:lpstr>Tahoma</vt:lpstr>
      <vt:lpstr>Nokia Pure Text Light</vt:lpstr>
      <vt:lpstr>ATT Aleck Sans</vt:lpstr>
      <vt:lpstr>Gill Sans</vt:lpstr>
      <vt:lpstr>Reference Model Rel 2.0 scope v1</vt:lpstr>
      <vt:lpstr>Common NFVI Telco Taskforce     Introduction</vt:lpstr>
      <vt:lpstr>CNTT | Problem Statement</vt:lpstr>
      <vt:lpstr>CNTT | Common NFVI Telco Task Force (CNTT)</vt:lpstr>
      <vt:lpstr>COMMON NFVI TELCO TASKFORCE (CNTT)  </vt:lpstr>
      <vt:lpstr>COMMON NFVI TELCO TASKFORCE (CNTT)  </vt:lpstr>
      <vt:lpstr>CNTT Overview  </vt:lpstr>
      <vt:lpstr>CNTT | Expected Outcome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Vodafone One Cloud</dc:title>
  <dc:creator/>
  <cp:lastModifiedBy/>
  <cp:revision>1</cp:revision>
  <dcterms:modified xsi:type="dcterms:W3CDTF">2019-10-25T11:47:17Z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0x010100254CF809638A7049AF7C49C200AAF393</vt:lpwstr>
  </property>
  <property fmtid="{D5CDD505-2E9C-101B-9397-08002B2CF9AE}" pid="4" name="MSIP_Label_0359f705-2ba0-454b-9cfc-6ce5bcaac040_Enabled">
    <vt:lpwstr>True</vt:lpwstr>
  </property>
  <property fmtid="{D5CDD505-2E9C-101B-9397-08002B2CF9AE}" pid="5" name="MSIP_Label_0359f705-2ba0-454b-9cfc-6ce5bcaac040_SiteId">
    <vt:lpwstr>68283f3b-8487-4c86-adb3-a5228f18b893</vt:lpwstr>
  </property>
  <property fmtid="{D5CDD505-2E9C-101B-9397-08002B2CF9AE}" pid="6" name="MSIP_Label_0359f705-2ba0-454b-9cfc-6ce5bcaac040_Ref">
    <vt:lpwstr>https://api.informationprotection.azure.com/api/68283f3b-8487-4c86-adb3-a5228f18b893</vt:lpwstr>
  </property>
  <property fmtid="{D5CDD505-2E9C-101B-9397-08002B2CF9AE}" pid="7" name="MSIP_Label_0359f705-2ba0-454b-9cfc-6ce5bcaac040_Owner">
    <vt:lpwstr>abdel.rabi@vodafone.com</vt:lpwstr>
  </property>
  <property fmtid="{D5CDD505-2E9C-101B-9397-08002B2CF9AE}" pid="8" name="MSIP_Label_0359f705-2ba0-454b-9cfc-6ce5bcaac040_SetDate">
    <vt:lpwstr>2017-11-14T10:24:12.4525991+00:00</vt:lpwstr>
  </property>
  <property fmtid="{D5CDD505-2E9C-101B-9397-08002B2CF9AE}" pid="9" name="MSIP_Label_0359f705-2ba0-454b-9cfc-6ce5bcaac040_Name">
    <vt:lpwstr>[C2] - Internal</vt:lpwstr>
  </property>
  <property fmtid="{D5CDD505-2E9C-101B-9397-08002B2CF9AE}" pid="10" name="MSIP_Label_0359f705-2ba0-454b-9cfc-6ce5bcaac040_Application">
    <vt:lpwstr>Microsoft Azure Information Protection</vt:lpwstr>
  </property>
  <property fmtid="{D5CDD505-2E9C-101B-9397-08002B2CF9AE}" pid="11" name="MSIP_Label_0359f705-2ba0-454b-9cfc-6ce5bcaac040_Extended_MSFT_Method">
    <vt:lpwstr>Automatic</vt:lpwstr>
  </property>
  <property fmtid="{D5CDD505-2E9C-101B-9397-08002B2CF9AE}" pid="12" name="Sensitivity">
    <vt:lpwstr>[C2] - Internal</vt:lpwstr>
  </property>
</Properties>
</file>